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6"/>
  </p:notesMasterIdLst>
  <p:sldIdLst>
    <p:sldId id="256" r:id="rId2"/>
    <p:sldId id="306" r:id="rId3"/>
    <p:sldId id="257" r:id="rId4"/>
    <p:sldId id="305" r:id="rId5"/>
    <p:sldId id="258" r:id="rId6"/>
    <p:sldId id="259" r:id="rId7"/>
    <p:sldId id="307" r:id="rId8"/>
    <p:sldId id="312" r:id="rId9"/>
    <p:sldId id="313" r:id="rId10"/>
    <p:sldId id="314" r:id="rId11"/>
    <p:sldId id="315" r:id="rId12"/>
    <p:sldId id="316" r:id="rId13"/>
    <p:sldId id="320" r:id="rId14"/>
    <p:sldId id="317" r:id="rId15"/>
    <p:sldId id="308" r:id="rId16"/>
    <p:sldId id="309" r:id="rId17"/>
    <p:sldId id="310" r:id="rId18"/>
    <p:sldId id="311" r:id="rId19"/>
    <p:sldId id="318"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19" r:id="rId65"/>
  </p:sldIdLst>
  <p:sldSz cx="12192000" cy="9144000"/>
  <p:notesSz cx="6858000" cy="9220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5A88AD-7E69-4656-8E0A-8C217DE8D944}">
  <a:tblStyle styleId="{FC5A88AD-7E69-4656-8E0A-8C217DE8D944}" styleName="Table_0"/>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snapToGrid="0">
      <p:cViewPr varScale="1">
        <p:scale>
          <a:sx n="53" d="100"/>
          <a:sy n="53" d="100"/>
        </p:scale>
        <p:origin x="15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0374"/>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ar-SA" dirty="0"/>
          </a:p>
        </p:txBody>
      </p:sp>
      <p:sp>
        <p:nvSpPr>
          <p:cNvPr id="4" name="Shape 4"/>
          <p:cNvSpPr txBox="1">
            <a:spLocks noGrp="1"/>
          </p:cNvSpPr>
          <p:nvPr>
            <p:ph type="dt" idx="10"/>
          </p:nvPr>
        </p:nvSpPr>
        <p:spPr>
          <a:xfrm>
            <a:off x="3886200" y="0"/>
            <a:ext cx="2971799" cy="460374"/>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ar-SA" dirty="0"/>
          </a:p>
        </p:txBody>
      </p:sp>
      <p:sp>
        <p:nvSpPr>
          <p:cNvPr id="5" name="Shape 5"/>
          <p:cNvSpPr>
            <a:spLocks noGrp="1" noRot="1" noChangeAspect="1"/>
          </p:cNvSpPr>
          <p:nvPr>
            <p:ph type="sldImg" idx="3"/>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79912"/>
            <a:ext cx="5029199" cy="4148137"/>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hape 7"/>
          <p:cNvSpPr txBox="1">
            <a:spLocks noGrp="1"/>
          </p:cNvSpPr>
          <p:nvPr>
            <p:ph type="ftr" idx="11"/>
          </p:nvPr>
        </p:nvSpPr>
        <p:spPr>
          <a:xfrm>
            <a:off x="0" y="8759825"/>
            <a:ext cx="2971799" cy="460374"/>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ar-SA" dirty="0"/>
          </a:p>
        </p:txBody>
      </p:sp>
      <p:sp>
        <p:nvSpPr>
          <p:cNvPr id="8" name="Shape 8"/>
          <p:cNvSpPr txBox="1">
            <a:spLocks noGrp="1"/>
          </p:cNvSpPr>
          <p:nvPr>
            <p:ph type="sldNum" idx="12"/>
          </p:nvPr>
        </p:nvSpPr>
        <p:spPr>
          <a:xfrm>
            <a:off x="3886200" y="8759825"/>
            <a:ext cx="2971799" cy="460374"/>
          </a:xfrm>
          <a:prstGeom prst="rect">
            <a:avLst/>
          </a:prstGeom>
          <a:noFill/>
          <a:ln>
            <a:noFill/>
          </a:ln>
        </p:spPr>
        <p:txBody>
          <a:bodyPr lIns="91425" tIns="91425" rIns="91425" bIns="91425" anchor="b" anchorCtr="0">
            <a:noAutofit/>
          </a:bodyPr>
          <a:lstStyle/>
          <a:p>
            <a:pPr algn="r"/>
            <a:endParaRPr lang="ar-SA" dirty="0" smtClean="0">
              <a:latin typeface="Candara" panose="020E0502030303020204" pitchFamily="34" charset="0"/>
            </a:endParaRPr>
          </a:p>
          <a:p>
            <a:pPr lvl="1"/>
            <a:endParaRPr lang="ar-SA" dirty="0" smtClean="0">
              <a:latin typeface="Candara" panose="020E0502030303020204" pitchFamily="34" charset="0"/>
            </a:endParaRPr>
          </a:p>
          <a:p>
            <a:pPr lvl="2"/>
            <a:endParaRPr lang="ar-SA" dirty="0" smtClean="0">
              <a:latin typeface="Candara" panose="020E0502030303020204" pitchFamily="34" charset="0"/>
            </a:endParaRPr>
          </a:p>
          <a:p>
            <a:pPr lvl="3"/>
            <a:endParaRPr lang="ar-SA" dirty="0" smtClean="0">
              <a:latin typeface="Candara" panose="020E0502030303020204" pitchFamily="34" charset="0"/>
            </a:endParaRPr>
          </a:p>
          <a:p>
            <a:pPr lvl="4"/>
            <a:endParaRPr lang="ar-SA" dirty="0" smtClean="0">
              <a:latin typeface="Candara" panose="020E0502030303020204" pitchFamily="34" charset="0"/>
            </a:endParaRPr>
          </a:p>
          <a:p>
            <a:pPr lvl="5"/>
            <a:endParaRPr lang="ar-SA" dirty="0" smtClean="0">
              <a:latin typeface="Candara" panose="020E0502030303020204" pitchFamily="34" charset="0"/>
            </a:endParaRPr>
          </a:p>
          <a:p>
            <a:pPr lvl="6"/>
            <a:endParaRPr lang="ar-SA" dirty="0" smtClean="0">
              <a:latin typeface="Candara" panose="020E0502030303020204" pitchFamily="34" charset="0"/>
            </a:endParaRPr>
          </a:p>
          <a:p>
            <a:pPr lvl="7"/>
            <a:endParaRPr lang="ar-SA" dirty="0" smtClean="0">
              <a:latin typeface="Candara" panose="020E0502030303020204" pitchFamily="34" charset="0"/>
            </a:endParaRPr>
          </a:p>
          <a:p>
            <a:pPr lvl="8"/>
            <a:endParaRPr lang="ar-SA" dirty="0">
              <a:latin typeface="Candara" panose="020E0502030303020204" pitchFamily="34" charset="0"/>
            </a:endParaRPr>
          </a:p>
        </p:txBody>
      </p:sp>
    </p:spTree>
    <p:extLst>
      <p:ext uri="{BB962C8B-B14F-4D97-AF65-F5344CB8AC3E}">
        <p14:creationId xmlns:p14="http://schemas.microsoft.com/office/powerpoint/2010/main" val="4068435624"/>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Candara" panose="020E0502030303020204" pitchFamily="34" charset="0"/>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 name="Shape 53"/>
          <p:cNvSpPr txBox="1">
            <a:spLocks noGrp="1"/>
          </p:cNvSpPr>
          <p:nvPr>
            <p:ph type="body" idx="1"/>
          </p:nvPr>
        </p:nvSpPr>
        <p:spPr>
          <a:xfrm>
            <a:off x="914400" y="4379912"/>
            <a:ext cx="5029199" cy="4148137"/>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54" name="Shape 54"/>
          <p:cNvSpPr txBox="1"/>
          <p:nvPr/>
        </p:nvSpPr>
        <p:spPr>
          <a:xfrm>
            <a:off x="3886200" y="8759825"/>
            <a:ext cx="2971799" cy="460374"/>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Tree>
    <p:extLst>
      <p:ext uri="{BB962C8B-B14F-4D97-AF65-F5344CB8AC3E}">
        <p14:creationId xmlns:p14="http://schemas.microsoft.com/office/powerpoint/2010/main" val="2689216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56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40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116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08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231" name="Shape 231"/>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530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244" name="Shape 244"/>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232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257" name="Shape 257"/>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25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270" name="Shape 270"/>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444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283" name="Shape 283"/>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158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296" name="Shape 296"/>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12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 name="Shape 65"/>
          <p:cNvSpPr txBox="1">
            <a:spLocks noGrp="1"/>
          </p:cNvSpPr>
          <p:nvPr>
            <p:ph type="body" idx="1"/>
          </p:nvPr>
        </p:nvSpPr>
        <p:spPr>
          <a:xfrm>
            <a:off x="914400" y="4379912"/>
            <a:ext cx="5029199" cy="4148137"/>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66" name="Shape 66"/>
          <p:cNvSpPr txBox="1"/>
          <p:nvPr/>
        </p:nvSpPr>
        <p:spPr>
          <a:xfrm>
            <a:off x="3886200" y="8759825"/>
            <a:ext cx="2971799" cy="460374"/>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Tree>
    <p:extLst>
      <p:ext uri="{BB962C8B-B14F-4D97-AF65-F5344CB8AC3E}">
        <p14:creationId xmlns:p14="http://schemas.microsoft.com/office/powerpoint/2010/main" val="4270667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312" name="Shape 312"/>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710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325" name="Shape 325"/>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50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339" name="Shape 339"/>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50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354" name="Shape 354"/>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507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368" name="Shape 368"/>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251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382" name="Shape 382"/>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690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397" name="Shape 397"/>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78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410" name="Shape 410"/>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391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916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437" name="Shape 437"/>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76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77" name="Shape 77"/>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589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451" name="Shape 451"/>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0274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464" name="Shape 464"/>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47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478" name="Shape 478"/>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439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330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507" name="Shape 507"/>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490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523" name="Shape 523"/>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261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537" name="Shape 537"/>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820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550" name="Shape 550"/>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524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564" name="Shape 564"/>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600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578" name="Shape 578"/>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73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90" name="Shape 90"/>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988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594" name="Shape 594"/>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481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610" name="Shape 610"/>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483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626" name="Shape 626"/>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995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640" name="Shape 640"/>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990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655" name="Shape 655"/>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016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665" name="Shape 665"/>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430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679" name="Shape 679"/>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236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694" name="Shape 694"/>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908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711" name="Shape 711"/>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53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101" name="Shape 101"/>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75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95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129" name="Shape 129"/>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148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72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914400" y="4379912"/>
            <a:ext cx="5029199" cy="4148137"/>
          </a:xfrm>
          <a:prstGeom prst="rect">
            <a:avLst/>
          </a:prstGeom>
        </p:spPr>
        <p:txBody>
          <a:bodyPr lIns="91425" tIns="91425" rIns="91425" bIns="91425" anchor="ctr" anchorCtr="0">
            <a:noAutofit/>
          </a:bodyPr>
          <a:lstStyle/>
          <a:p>
            <a:pPr lvl="0">
              <a:spcBef>
                <a:spcPts val="0"/>
              </a:spcBef>
              <a:buNone/>
            </a:pPr>
            <a:endParaRPr/>
          </a:p>
        </p:txBody>
      </p:sp>
      <p:sp>
        <p:nvSpPr>
          <p:cNvPr id="157" name="Shape 157"/>
          <p:cNvSpPr>
            <a:spLocks noGrp="1" noRot="1" noChangeAspect="1"/>
          </p:cNvSpPr>
          <p:nvPr>
            <p:ph type="sldImg" idx="2"/>
          </p:nvPr>
        </p:nvSpPr>
        <p:spPr>
          <a:xfrm>
            <a:off x="11239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18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rot="5400000">
            <a:off x="6324599" y="3175000"/>
            <a:ext cx="7315200" cy="2590798"/>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17" name="Shape 17"/>
          <p:cNvSpPr txBox="1">
            <a:spLocks noGrp="1"/>
          </p:cNvSpPr>
          <p:nvPr>
            <p:ph type="body" idx="1"/>
          </p:nvPr>
        </p:nvSpPr>
        <p:spPr>
          <a:xfrm rot="5400000">
            <a:off x="1007534" y="719667"/>
            <a:ext cx="7315200" cy="7501467"/>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7" name="Shape 47"/>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914401" y="2840039"/>
            <a:ext cx="10363198" cy="196056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50" name="Shape 50"/>
          <p:cNvSpPr txBox="1">
            <a:spLocks noGrp="1"/>
          </p:cNvSpPr>
          <p:nvPr>
            <p:ph type="subTitle" idx="1"/>
          </p:nvPr>
        </p:nvSpPr>
        <p:spPr>
          <a:xfrm>
            <a:off x="1828800" y="5181600"/>
            <a:ext cx="8534400" cy="23368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New Roman"/>
              <a:buNone/>
              <a:defRPr/>
            </a:lvl1pPr>
            <a:lvl2pPr marL="457200" marR="0" lvl="1" indent="0" algn="ctr" rtl="0">
              <a:spcBef>
                <a:spcPts val="560"/>
              </a:spcBef>
              <a:spcAft>
                <a:spcPts val="0"/>
              </a:spcAft>
              <a:buClr>
                <a:schemeClr val="dk1"/>
              </a:buClr>
              <a:buFont typeface="Times New Roman"/>
              <a:buNone/>
              <a:defRPr/>
            </a:lvl2pPr>
            <a:lvl3pPr marL="914400" marR="0" lvl="2" indent="0" algn="ctr" rtl="0">
              <a:spcBef>
                <a:spcPts val="480"/>
              </a:spcBef>
              <a:spcAft>
                <a:spcPts val="0"/>
              </a:spcAft>
              <a:buClr>
                <a:schemeClr val="dk1"/>
              </a:buClr>
              <a:buFont typeface="Times New Roman"/>
              <a:buNone/>
              <a:defRPr/>
            </a:lvl3pPr>
            <a:lvl4pPr marL="1371600" marR="0" lvl="3" indent="0" algn="ctr" rtl="0">
              <a:spcBef>
                <a:spcPts val="400"/>
              </a:spcBef>
              <a:spcAft>
                <a:spcPts val="0"/>
              </a:spcAft>
              <a:buClr>
                <a:schemeClr val="dk1"/>
              </a:buClr>
              <a:buFont typeface="Times New Roman"/>
              <a:buNone/>
              <a:defRPr/>
            </a:lvl4pPr>
            <a:lvl5pPr marL="1828800" marR="0" lvl="4" indent="0" algn="ctr" rtl="0">
              <a:spcBef>
                <a:spcPts val="400"/>
              </a:spcBef>
              <a:spcAft>
                <a:spcPts val="0"/>
              </a:spcAft>
              <a:buClr>
                <a:schemeClr val="dk1"/>
              </a:buClr>
              <a:buFont typeface="Times New Roman"/>
              <a:buNone/>
              <a:defRPr/>
            </a:lvl5pPr>
            <a:lvl6pPr marL="2286000" marR="0" lvl="5" indent="0" algn="ctr" rtl="0">
              <a:spcBef>
                <a:spcPts val="400"/>
              </a:spcBef>
              <a:spcAft>
                <a:spcPts val="0"/>
              </a:spcAft>
              <a:buClr>
                <a:schemeClr val="dk1"/>
              </a:buClr>
              <a:buFont typeface="Times New Roman"/>
              <a:buNone/>
              <a:defRPr/>
            </a:lvl6pPr>
            <a:lvl7pPr marL="2743200" marR="0" lvl="6" indent="0" algn="ctr" rtl="0">
              <a:spcBef>
                <a:spcPts val="400"/>
              </a:spcBef>
              <a:spcAft>
                <a:spcPts val="0"/>
              </a:spcAft>
              <a:buClr>
                <a:schemeClr val="dk1"/>
              </a:buClr>
              <a:buFont typeface="Times New Roman"/>
              <a:buNone/>
              <a:defRPr/>
            </a:lvl7pPr>
            <a:lvl8pPr marL="3200400" marR="0" lvl="7" indent="0" algn="ctr" rtl="0">
              <a:spcBef>
                <a:spcPts val="400"/>
              </a:spcBef>
              <a:spcAft>
                <a:spcPts val="0"/>
              </a:spcAft>
              <a:buClr>
                <a:schemeClr val="dk1"/>
              </a:buClr>
              <a:buFont typeface="Times New Roman"/>
              <a:buNone/>
              <a:defRPr/>
            </a:lvl8pPr>
            <a:lvl9pPr marL="3657600" marR="0" lvl="8" indent="0" algn="ctr" rtl="0">
              <a:spcBef>
                <a:spcPts val="400"/>
              </a:spcBef>
              <a:spcAft>
                <a:spcPts val="0"/>
              </a:spcAft>
              <a:buClr>
                <a:schemeClr val="dk1"/>
              </a:buClr>
              <a:buFont typeface="Times New Roman"/>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0" name="Shape 20"/>
          <p:cNvSpPr txBox="1">
            <a:spLocks noGrp="1"/>
          </p:cNvSpPr>
          <p:nvPr>
            <p:ph type="body" idx="1"/>
          </p:nvPr>
        </p:nvSpPr>
        <p:spPr>
          <a:xfrm rot="5400000">
            <a:off x="3352801" y="203200"/>
            <a:ext cx="5486399" cy="10363198"/>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390421" y="6400801"/>
            <a:ext cx="7315200" cy="7556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 name="Shape 23"/>
          <p:cNvSpPr>
            <a:spLocks noGrp="1"/>
          </p:cNvSpPr>
          <p:nvPr>
            <p:ph type="pic" idx="2"/>
          </p:nvPr>
        </p:nvSpPr>
        <p:spPr>
          <a:xfrm>
            <a:off x="2390421" y="817563"/>
            <a:ext cx="7315200" cy="5486399"/>
          </a:xfrm>
          <a:prstGeom prst="rect">
            <a:avLst/>
          </a:prstGeom>
          <a:noFill/>
          <a:ln>
            <a:noFill/>
          </a:ln>
        </p:spPr>
      </p:sp>
      <p:sp>
        <p:nvSpPr>
          <p:cNvPr id="24" name="Shape 24"/>
          <p:cNvSpPr txBox="1">
            <a:spLocks noGrp="1"/>
          </p:cNvSpPr>
          <p:nvPr>
            <p:ph type="body" idx="1"/>
          </p:nvPr>
        </p:nvSpPr>
        <p:spPr>
          <a:xfrm>
            <a:off x="2390421" y="7156450"/>
            <a:ext cx="7315200" cy="1073150"/>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09601" y="363537"/>
            <a:ext cx="4010377" cy="15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7" name="Shape 27"/>
          <p:cNvSpPr txBox="1">
            <a:spLocks noGrp="1"/>
          </p:cNvSpPr>
          <p:nvPr>
            <p:ph type="body" idx="1"/>
          </p:nvPr>
        </p:nvSpPr>
        <p:spPr>
          <a:xfrm>
            <a:off x="4766735" y="363537"/>
            <a:ext cx="6815664" cy="78041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8" name="Shape 28"/>
          <p:cNvSpPr txBox="1">
            <a:spLocks noGrp="1"/>
          </p:cNvSpPr>
          <p:nvPr>
            <p:ph type="body" idx="2"/>
          </p:nvPr>
        </p:nvSpPr>
        <p:spPr>
          <a:xfrm>
            <a:off x="609601" y="1912939"/>
            <a:ext cx="4010377" cy="6254749"/>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4" name="Shape 34"/>
          <p:cNvSpPr txBox="1">
            <a:spLocks noGrp="1"/>
          </p:cNvSpPr>
          <p:nvPr>
            <p:ph type="body" idx="1"/>
          </p:nvPr>
        </p:nvSpPr>
        <p:spPr>
          <a:xfrm>
            <a:off x="609601"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5" name="Shape 35"/>
          <p:cNvSpPr txBox="1">
            <a:spLocks noGrp="1"/>
          </p:cNvSpPr>
          <p:nvPr>
            <p:ph type="body" idx="2"/>
          </p:nvPr>
        </p:nvSpPr>
        <p:spPr>
          <a:xfrm>
            <a:off x="609601"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6" name="Shape 36"/>
          <p:cNvSpPr txBox="1">
            <a:spLocks noGrp="1"/>
          </p:cNvSpPr>
          <p:nvPr>
            <p:ph type="body" idx="3"/>
          </p:nvPr>
        </p:nvSpPr>
        <p:spPr>
          <a:xfrm>
            <a:off x="6194778"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7" name="Shape 37"/>
          <p:cNvSpPr txBox="1">
            <a:spLocks noGrp="1"/>
          </p:cNvSpPr>
          <p:nvPr>
            <p:ph type="body" idx="4"/>
          </p:nvPr>
        </p:nvSpPr>
        <p:spPr>
          <a:xfrm>
            <a:off x="6194778"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0" name="Shape 40"/>
          <p:cNvSpPr txBox="1">
            <a:spLocks noGrp="1"/>
          </p:cNvSpPr>
          <p:nvPr>
            <p:ph type="body" idx="1"/>
          </p:nvPr>
        </p:nvSpPr>
        <p:spPr>
          <a:xfrm>
            <a:off x="914400"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1" name="Shape 41"/>
          <p:cNvSpPr txBox="1">
            <a:spLocks noGrp="1"/>
          </p:cNvSpPr>
          <p:nvPr>
            <p:ph type="body" idx="2"/>
          </p:nvPr>
        </p:nvSpPr>
        <p:spPr>
          <a:xfrm>
            <a:off x="6231467"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62378" y="5875338"/>
            <a:ext cx="10363198" cy="18160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4" name="Shape 44"/>
          <p:cNvSpPr txBox="1">
            <a:spLocks noGrp="1"/>
          </p:cNvSpPr>
          <p:nvPr>
            <p:ph type="body" idx="1"/>
          </p:nvPr>
        </p:nvSpPr>
        <p:spPr>
          <a:xfrm>
            <a:off x="962378" y="3875087"/>
            <a:ext cx="10363198" cy="2000250"/>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Times New Roman"/>
              <a:buChar char="•"/>
              <a:defRPr/>
            </a:lvl1pPr>
            <a:lvl2pPr marL="742950" marR="0" lvl="1" indent="-107950" algn="l" rtl="0">
              <a:spcBef>
                <a:spcPts val="560"/>
              </a:spcBef>
              <a:spcAft>
                <a:spcPts val="0"/>
              </a:spcAft>
              <a:buClr>
                <a:schemeClr val="dk1"/>
              </a:buClr>
              <a:buFont typeface="Times New Roman"/>
              <a:buChar char="–"/>
              <a:defRPr/>
            </a:lvl2pPr>
            <a:lvl3pPr marL="1143000" marR="0" lvl="2" indent="-76200" algn="l" rtl="0">
              <a:spcBef>
                <a:spcPts val="480"/>
              </a:spcBef>
              <a:spcAft>
                <a:spcPts val="0"/>
              </a:spcAft>
              <a:buClr>
                <a:schemeClr val="dk1"/>
              </a:buClr>
              <a:buFont typeface="Times New Roman"/>
              <a:buChar char="•"/>
              <a:defRPr/>
            </a:lvl3pPr>
            <a:lvl4pPr marL="1600200" marR="0" lvl="3" indent="-101600" algn="l" rtl="0">
              <a:spcBef>
                <a:spcPts val="400"/>
              </a:spcBef>
              <a:spcAft>
                <a:spcPts val="0"/>
              </a:spcAft>
              <a:buClr>
                <a:schemeClr val="dk1"/>
              </a:buClr>
              <a:buFont typeface="Times New Roman"/>
              <a:buChar char="–"/>
              <a:defRPr/>
            </a:lvl4pPr>
            <a:lvl5pPr marL="2057400" marR="0" lvl="4" indent="-101600" algn="l" rtl="0">
              <a:spcBef>
                <a:spcPts val="400"/>
              </a:spcBef>
              <a:spcAft>
                <a:spcPts val="0"/>
              </a:spcAft>
              <a:buClr>
                <a:schemeClr val="dk1"/>
              </a:buClr>
              <a:buFont typeface="Times New Roman"/>
              <a:buChar char="»"/>
              <a:defRPr/>
            </a:lvl5pPr>
            <a:lvl6pPr marL="2514600" marR="0" lvl="5" indent="-101600" algn="l" rtl="0">
              <a:spcBef>
                <a:spcPts val="400"/>
              </a:spcBef>
              <a:spcAft>
                <a:spcPts val="0"/>
              </a:spcAft>
              <a:buClr>
                <a:schemeClr val="dk1"/>
              </a:buClr>
              <a:buFont typeface="Times New Roman"/>
              <a:buChar char="»"/>
              <a:defRPr/>
            </a:lvl6pPr>
            <a:lvl7pPr marL="2971800" marR="0" lvl="6" indent="-101600" algn="l" rtl="0">
              <a:spcBef>
                <a:spcPts val="400"/>
              </a:spcBef>
              <a:spcAft>
                <a:spcPts val="0"/>
              </a:spcAft>
              <a:buClr>
                <a:schemeClr val="dk1"/>
              </a:buClr>
              <a:buFont typeface="Times New Roman"/>
              <a:buChar char="»"/>
              <a:defRPr/>
            </a:lvl7pPr>
            <a:lvl8pPr marL="3429000" marR="0" lvl="7" indent="-101600" algn="l" rtl="0">
              <a:spcBef>
                <a:spcPts val="400"/>
              </a:spcBef>
              <a:spcAft>
                <a:spcPts val="0"/>
              </a:spcAft>
              <a:buClr>
                <a:schemeClr val="dk1"/>
              </a:buClr>
              <a:buFont typeface="Times New Roman"/>
              <a:buChar char="»"/>
              <a:defRPr/>
            </a:lvl8pPr>
            <a:lvl9pPr marL="3886200" marR="0" lvl="8" indent="-101600" algn="l" rtl="0">
              <a:spcBef>
                <a:spcPts val="400"/>
              </a:spcBef>
              <a:spcAft>
                <a:spcPts val="0"/>
              </a:spcAft>
              <a:buClr>
                <a:schemeClr val="dk1"/>
              </a:buClr>
              <a:buFont typeface="Times New Roman"/>
              <a:buChar char="»"/>
              <a:defRPr/>
            </a:lvl9pPr>
          </a:lstStyle>
          <a:p>
            <a:endParaRPr dirty="0"/>
          </a:p>
        </p:txBody>
      </p:sp>
      <p:sp>
        <p:nvSpPr>
          <p:cNvPr id="12" name="Shape 12"/>
          <p:cNvSpPr txBox="1">
            <a:spLocks noGrp="1"/>
          </p:cNvSpPr>
          <p:nvPr>
            <p:ph type="dt" idx="10"/>
          </p:nvPr>
        </p:nvSpPr>
        <p:spPr>
          <a:xfrm>
            <a:off x="914401" y="8331201"/>
            <a:ext cx="2539998"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ar-SA" dirty="0"/>
          </a:p>
        </p:txBody>
      </p:sp>
      <p:sp>
        <p:nvSpPr>
          <p:cNvPr id="13" name="Shape 13"/>
          <p:cNvSpPr txBox="1">
            <a:spLocks noGrp="1"/>
          </p:cNvSpPr>
          <p:nvPr>
            <p:ph type="ftr" idx="11"/>
          </p:nvPr>
        </p:nvSpPr>
        <p:spPr>
          <a:xfrm>
            <a:off x="4165600" y="8331201"/>
            <a:ext cx="3860800"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ar-SA" dirty="0"/>
          </a:p>
        </p:txBody>
      </p:sp>
      <p:sp>
        <p:nvSpPr>
          <p:cNvPr id="14" name="Shape 14"/>
          <p:cNvSpPr txBox="1">
            <a:spLocks noGrp="1"/>
          </p:cNvSpPr>
          <p:nvPr>
            <p:ph type="sldNum" idx="12"/>
          </p:nvPr>
        </p:nvSpPr>
        <p:spPr>
          <a:xfrm>
            <a:off x="8737601" y="8331201"/>
            <a:ext cx="2539998" cy="609599"/>
          </a:xfrm>
          <a:prstGeom prst="rect">
            <a:avLst/>
          </a:prstGeom>
          <a:noFill/>
          <a:ln>
            <a:noFill/>
          </a:ln>
        </p:spPr>
        <p:txBody>
          <a:bodyPr lIns="91425" tIns="91425" rIns="91425" bIns="91425" anchor="t" anchorCtr="0">
            <a:noAutofit/>
          </a:bodyPr>
          <a:lstStyle/>
          <a:p>
            <a:pPr algn="r"/>
            <a:endParaRPr lang="ar-SA" dirty="0" smtClean="0">
              <a:latin typeface="Candara" panose="020E0502030303020204" pitchFamily="34" charset="0"/>
            </a:endParaRPr>
          </a:p>
          <a:p>
            <a:pPr marL="457200" lvl="1"/>
            <a:endParaRPr lang="ar-SA" dirty="0" smtClean="0">
              <a:latin typeface="Candara" panose="020E0502030303020204" pitchFamily="34" charset="0"/>
            </a:endParaRPr>
          </a:p>
          <a:p>
            <a:pPr marL="914400" lvl="2"/>
            <a:endParaRPr lang="ar-SA" dirty="0" smtClean="0">
              <a:latin typeface="Candara" panose="020E0502030303020204" pitchFamily="34" charset="0"/>
            </a:endParaRPr>
          </a:p>
          <a:p>
            <a:pPr marL="1371600" lvl="3"/>
            <a:endParaRPr lang="ar-SA" dirty="0" smtClean="0">
              <a:latin typeface="Candara" panose="020E0502030303020204" pitchFamily="34" charset="0"/>
            </a:endParaRPr>
          </a:p>
          <a:p>
            <a:pPr marL="1828800" lvl="4"/>
            <a:endParaRPr lang="ar-SA" dirty="0" smtClean="0">
              <a:latin typeface="Candara" panose="020E0502030303020204" pitchFamily="34" charset="0"/>
            </a:endParaRPr>
          </a:p>
          <a:p>
            <a:pPr marL="2286000" lvl="5"/>
            <a:endParaRPr lang="ar-SA" dirty="0" smtClean="0">
              <a:latin typeface="Candara" panose="020E0502030303020204" pitchFamily="34" charset="0"/>
            </a:endParaRPr>
          </a:p>
          <a:p>
            <a:pPr marL="2743200" lvl="6"/>
            <a:endParaRPr lang="ar-SA" dirty="0" smtClean="0">
              <a:latin typeface="Candara" panose="020E0502030303020204" pitchFamily="34" charset="0"/>
            </a:endParaRPr>
          </a:p>
          <a:p>
            <a:pPr marL="3200400" lvl="7"/>
            <a:endParaRPr lang="ar-SA" dirty="0" smtClean="0">
              <a:latin typeface="Candara" panose="020E0502030303020204" pitchFamily="34" charset="0"/>
            </a:endParaRPr>
          </a:p>
          <a:p>
            <a:pPr marL="3657600" lvl="8"/>
            <a:endParaRPr lang="ar-SA" dirty="0">
              <a:latin typeface="Candara" panose="020E050203030302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8" name="Shape 58"/>
          <p:cNvSpPr txBox="1"/>
          <p:nvPr/>
        </p:nvSpPr>
        <p:spPr>
          <a:xfrm>
            <a:off x="1048512" y="2923033"/>
            <a:ext cx="9960864" cy="1904999"/>
          </a:xfrm>
          <a:prstGeom prst="rect">
            <a:avLst/>
          </a:prstGeom>
          <a:noFill/>
          <a:ln>
            <a:noFill/>
          </a:ln>
        </p:spPr>
        <p:txBody>
          <a:bodyPr lIns="91425" tIns="45700" rIns="91425" bIns="45700" anchor="t" anchorCtr="0">
            <a:noAutofit/>
          </a:bodyPr>
          <a:lstStyle/>
          <a:p>
            <a:pPr algn="ctr">
              <a:lnSpc>
                <a:spcPct val="130000"/>
              </a:lnSpc>
              <a:buClr>
                <a:schemeClr val="dk1"/>
              </a:buClr>
              <a:buSzPct val="25000"/>
            </a:pPr>
            <a:r>
              <a:rPr lang="en-US" sz="4800" dirty="0" smtClean="0">
                <a:solidFill>
                  <a:srgbClr val="0070C0"/>
                </a:solidFill>
                <a:effectLst>
                  <a:outerShdw blurRad="38100" dist="38100" dir="2700000" algn="tl">
                    <a:srgbClr val="000000">
                      <a:alpha val="43137"/>
                    </a:srgbClr>
                  </a:outerShdw>
                </a:effectLst>
                <a:latin typeface="Candara" panose="020E0502030303020204" pitchFamily="34" charset="0"/>
              </a:rPr>
              <a:t>Basic </a:t>
            </a:r>
            <a:r>
              <a:rPr lang="en-US" sz="4800" dirty="0">
                <a:solidFill>
                  <a:srgbClr val="0070C0"/>
                </a:solidFill>
                <a:effectLst>
                  <a:outerShdw blurRad="38100" dist="38100" dir="2700000" algn="tl">
                    <a:srgbClr val="000000">
                      <a:alpha val="43137"/>
                    </a:srgbClr>
                  </a:outerShdw>
                </a:effectLst>
                <a:latin typeface="Candara" panose="020E0502030303020204" pitchFamily="34" charset="0"/>
              </a:rPr>
              <a:t>Foundations:</a:t>
            </a:r>
          </a:p>
          <a:p>
            <a:pPr algn="ctr">
              <a:buClr>
                <a:schemeClr val="dk1"/>
              </a:buClr>
              <a:buSzPct val="25000"/>
            </a:pPr>
            <a:r>
              <a:rPr lang="en-US" sz="4800" b="1" dirty="0">
                <a:solidFill>
                  <a:srgbClr val="0070C0"/>
                </a:solidFill>
                <a:effectLst>
                  <a:outerShdw blurRad="38100" dist="38100" dir="2700000" algn="tl">
                    <a:srgbClr val="000000">
                      <a:alpha val="43137"/>
                    </a:srgbClr>
                  </a:outerShdw>
                </a:effectLst>
                <a:latin typeface="Candara" panose="020E0502030303020204" pitchFamily="34" charset="0"/>
              </a:rPr>
              <a:t>Standards</a:t>
            </a:r>
            <a:r>
              <a:rPr lang="en-US" sz="4800" dirty="0">
                <a:solidFill>
                  <a:srgbClr val="0070C0"/>
                </a:solidFill>
                <a:effectLst>
                  <a:outerShdw blurRad="38100" dist="38100" dir="2700000" algn="tl">
                    <a:srgbClr val="000000">
                      <a:alpha val="43137"/>
                    </a:srgbClr>
                  </a:outerShdw>
                </a:effectLst>
                <a:latin typeface="Candara" panose="020E0502030303020204" pitchFamily="34" charset="0"/>
              </a:rPr>
              <a:t>, </a:t>
            </a:r>
            <a:r>
              <a:rPr lang="en-US" sz="4800" b="1" dirty="0">
                <a:solidFill>
                  <a:srgbClr val="0070C0"/>
                </a:solidFill>
                <a:effectLst>
                  <a:outerShdw blurRad="38100" dist="38100" dir="2700000" algn="tl">
                    <a:srgbClr val="000000">
                      <a:alpha val="43137"/>
                    </a:srgbClr>
                  </a:outerShdw>
                </a:effectLst>
                <a:latin typeface="Candara" panose="020E0502030303020204" pitchFamily="34" charset="0"/>
              </a:rPr>
              <a:t>Models</a:t>
            </a:r>
            <a:r>
              <a:rPr lang="en-US" sz="4800" dirty="0">
                <a:solidFill>
                  <a:srgbClr val="0070C0"/>
                </a:solidFill>
                <a:effectLst>
                  <a:outerShdw blurRad="38100" dist="38100" dir="2700000" algn="tl">
                    <a:srgbClr val="000000">
                      <a:alpha val="43137"/>
                    </a:srgbClr>
                  </a:outerShdw>
                </a:effectLst>
                <a:latin typeface="Candara" panose="020E0502030303020204" pitchFamily="34" charset="0"/>
              </a:rPr>
              <a:t>, and </a:t>
            </a:r>
            <a:r>
              <a:rPr lang="en-US" sz="4800" b="1" dirty="0">
                <a:solidFill>
                  <a:srgbClr val="0070C0"/>
                </a:solidFill>
                <a:effectLst>
                  <a:outerShdw blurRad="38100" dist="38100" dir="2700000" algn="tl">
                    <a:srgbClr val="000000">
                      <a:alpha val="43137"/>
                    </a:srgbClr>
                  </a:outerShdw>
                </a:effectLst>
                <a:latin typeface="Candara" panose="020E0502030303020204" pitchFamily="34" charset="0"/>
              </a:rPr>
              <a:t>Language</a:t>
            </a:r>
          </a:p>
        </p:txBody>
      </p:sp>
      <p:cxnSp>
        <p:nvCxnSpPr>
          <p:cNvPr id="60" name="Shape 60"/>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61" name="Shape 61"/>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9" name="Shape 61"/>
          <p:cNvSpPr txBox="1"/>
          <p:nvPr/>
        </p:nvSpPr>
        <p:spPr>
          <a:xfrm>
            <a:off x="551384" y="971600"/>
            <a:ext cx="2725216" cy="685800"/>
          </a:xfrm>
          <a:prstGeom prst="rect">
            <a:avLst/>
          </a:prstGeom>
          <a:noFill/>
          <a:ln>
            <a:noFill/>
          </a:ln>
        </p:spPr>
        <p:txBody>
          <a:bodyPr lIns="91425" tIns="45700" rIns="91425" bIns="45700" anchor="t" anchorCtr="0">
            <a:noAutofit/>
          </a:bodyPr>
          <a:lstStyle/>
          <a:p>
            <a:pPr>
              <a:buClr>
                <a:schemeClr val="dk1"/>
              </a:buClr>
              <a:buSzPct val="25000"/>
            </a:pPr>
            <a:r>
              <a:rPr lang="en-US" sz="3600" b="1" dirty="0">
                <a:solidFill>
                  <a:srgbClr val="C00000"/>
                </a:solidFill>
                <a:latin typeface="Candara" panose="020E0502030303020204" pitchFamily="34" charset="0"/>
              </a:rPr>
              <a:t>Chapter </a:t>
            </a:r>
            <a:r>
              <a:rPr lang="en-US" sz="3600" b="1" dirty="0" smtClean="0">
                <a:solidFill>
                  <a:srgbClr val="C00000"/>
                </a:solidFill>
                <a:latin typeface="Candara" panose="020E0502030303020204" pitchFamily="34" charset="0"/>
              </a:rPr>
              <a:t>3</a:t>
            </a:r>
            <a:endParaRPr lang="en-US" sz="3600" b="1" dirty="0">
              <a:solidFill>
                <a:srgbClr val="C00000"/>
              </a:solidFill>
              <a:latin typeface="Candara" panose="020E0502030303020204" pitchFamily="34" charset="0"/>
            </a:endParaRPr>
          </a:p>
        </p:txBody>
      </p:sp>
      <p:sp>
        <p:nvSpPr>
          <p:cNvPr id="10" name="Shape 61"/>
          <p:cNvSpPr txBox="1"/>
          <p:nvPr/>
        </p:nvSpPr>
        <p:spPr>
          <a:xfrm>
            <a:off x="710680" y="1398017"/>
            <a:ext cx="2725216" cy="685800"/>
          </a:xfrm>
          <a:prstGeom prst="rect">
            <a:avLst/>
          </a:prstGeom>
          <a:noFill/>
          <a:ln>
            <a:noFill/>
          </a:ln>
        </p:spPr>
        <p:txBody>
          <a:bodyPr lIns="91425" tIns="45700" rIns="91425" bIns="45700" anchor="t" anchorCtr="0">
            <a:noAutofit/>
          </a:bodyPr>
          <a:lstStyle/>
          <a:p>
            <a:pPr>
              <a:buClr>
                <a:schemeClr val="dk1"/>
              </a:buClr>
              <a:buSzPct val="25000"/>
            </a:pPr>
            <a:r>
              <a:rPr lang="en-US" sz="3600" b="1" dirty="0" smtClean="0">
                <a:solidFill>
                  <a:schemeClr val="tx1"/>
                </a:solidFill>
                <a:latin typeface="Candara" panose="020E0502030303020204" pitchFamily="34" charset="0"/>
              </a:rPr>
              <a:t>Week 2</a:t>
            </a:r>
            <a:endParaRPr lang="en-US" sz="3600" b="1" dirty="0">
              <a:solidFill>
                <a:schemeClr val="tx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 y="134112"/>
            <a:ext cx="6014788" cy="461665"/>
          </a:xfrm>
          <a:prstGeom prst="rect">
            <a:avLst/>
          </a:prstGeom>
          <a:noFill/>
        </p:spPr>
        <p:txBody>
          <a:bodyPr wrap="none" rtlCol="1">
            <a:spAutoFit/>
          </a:bodyPr>
          <a:lstStyle>
            <a:defPPr marR="0" lvl="0" algn="l" rtl="0">
              <a:lnSpc>
                <a:spcPct val="100000"/>
              </a:lnSpc>
              <a:spcBef>
                <a:spcPts val="0"/>
              </a:spcBef>
              <a:spcAft>
                <a:spcPts val="0"/>
              </a:spcAft>
            </a:defPPr>
            <a:lvl1pPr>
              <a:defRPr sz="2400" b="1">
                <a:solidFill>
                  <a:srgbClr val="0070C0"/>
                </a:solidFill>
              </a:defRPr>
            </a:lvl1pPr>
          </a:lstStyle>
          <a:p>
            <a:r>
              <a:rPr lang="en-US" dirty="0"/>
              <a:t>3.2 NETWORK MANAGEMENT </a:t>
            </a:r>
            <a:r>
              <a:rPr lang="en-US" dirty="0">
                <a:solidFill>
                  <a:srgbClr val="669900"/>
                </a:solidFill>
              </a:rPr>
              <a:t>MODELS</a:t>
            </a:r>
            <a:endParaRPr lang="ar-SA" dirty="0">
              <a:solidFill>
                <a:srgbClr val="669900"/>
              </a:solidFill>
            </a:endParaRPr>
          </a:p>
        </p:txBody>
      </p:sp>
      <p:sp>
        <p:nvSpPr>
          <p:cNvPr id="3" name="TextBox 2"/>
          <p:cNvSpPr txBox="1"/>
          <p:nvPr/>
        </p:nvSpPr>
        <p:spPr>
          <a:xfrm>
            <a:off x="146305" y="560832"/>
            <a:ext cx="11801855" cy="8279190"/>
          </a:xfrm>
          <a:prstGeom prst="rect">
            <a:avLst/>
          </a:prstGeom>
          <a:noFill/>
        </p:spPr>
        <p:txBody>
          <a:bodyPr wrap="square" rtlCol="1">
            <a:spAutoFit/>
          </a:bodyPr>
          <a:lstStyle/>
          <a:p>
            <a:pPr>
              <a:spcAft>
                <a:spcPts val="1200"/>
              </a:spcAft>
            </a:pPr>
            <a:r>
              <a:rPr lang="en-US" sz="1800" dirty="0">
                <a:latin typeface="Candara" panose="020E0502030303020204" pitchFamily="34" charset="0"/>
              </a:rPr>
              <a:t>The </a:t>
            </a:r>
            <a:r>
              <a:rPr lang="en-US" sz="1800" b="1" dirty="0" smtClean="0">
                <a:solidFill>
                  <a:srgbClr val="0070C0"/>
                </a:solidFill>
                <a:latin typeface="Candara" panose="020E0502030303020204" pitchFamily="34" charset="0"/>
              </a:rPr>
              <a:t>OSI </a:t>
            </a:r>
            <a:r>
              <a:rPr lang="en-US" sz="1800" b="1" dirty="0">
                <a:solidFill>
                  <a:srgbClr val="0070C0"/>
                </a:solidFill>
                <a:latin typeface="Candara" panose="020E0502030303020204" pitchFamily="34" charset="0"/>
              </a:rPr>
              <a:t>network model </a:t>
            </a:r>
            <a:r>
              <a:rPr lang="en-US" sz="1800" dirty="0">
                <a:latin typeface="Candara" panose="020E0502030303020204" pitchFamily="34" charset="0"/>
              </a:rPr>
              <a:t>is an </a:t>
            </a:r>
            <a:r>
              <a:rPr lang="en-US" sz="1800" b="1" dirty="0">
                <a:latin typeface="Candara" panose="020E0502030303020204" pitchFamily="34" charset="0"/>
              </a:rPr>
              <a:t>ISO standard </a:t>
            </a:r>
            <a:r>
              <a:rPr lang="en-US" sz="1800" dirty="0">
                <a:latin typeface="Candara" panose="020E0502030303020204" pitchFamily="34" charset="0"/>
              </a:rPr>
              <a:t>and is most complete of </a:t>
            </a:r>
            <a:r>
              <a:rPr lang="en-US" sz="1800" b="1" dirty="0">
                <a:latin typeface="Candara" panose="020E0502030303020204" pitchFamily="34" charset="0"/>
              </a:rPr>
              <a:t>all</a:t>
            </a:r>
            <a:r>
              <a:rPr lang="en-US" sz="1800" dirty="0">
                <a:latin typeface="Candara" panose="020E0502030303020204" pitchFamily="34" charset="0"/>
              </a:rPr>
              <a:t> the </a:t>
            </a:r>
            <a:r>
              <a:rPr lang="en-US" sz="1800" b="1" dirty="0">
                <a:latin typeface="Candara" panose="020E0502030303020204" pitchFamily="34" charset="0"/>
              </a:rPr>
              <a:t>models</a:t>
            </a:r>
            <a:r>
              <a:rPr lang="en-US" sz="1800" dirty="0">
                <a:latin typeface="Candara" panose="020E0502030303020204" pitchFamily="34" charset="0"/>
              </a:rPr>
              <a:t>. It is structured </a:t>
            </a:r>
            <a:r>
              <a:rPr lang="en-US" sz="1800" dirty="0" smtClean="0">
                <a:latin typeface="Candara" panose="020E0502030303020204" pitchFamily="34" charset="0"/>
              </a:rPr>
              <a:t>and it </a:t>
            </a:r>
            <a:r>
              <a:rPr lang="en-US" sz="1800" dirty="0">
                <a:latin typeface="Candara" panose="020E0502030303020204" pitchFamily="34" charset="0"/>
              </a:rPr>
              <a:t>addresses all aspects of management. </a:t>
            </a:r>
            <a:r>
              <a:rPr lang="en-US" sz="1800" b="1" dirty="0">
                <a:latin typeface="Candara" panose="020E0502030303020204" pitchFamily="34" charset="0"/>
              </a:rPr>
              <a:t>Figure 3.1 </a:t>
            </a:r>
            <a:r>
              <a:rPr lang="en-US" sz="1800" dirty="0">
                <a:latin typeface="Candara" panose="020E0502030303020204" pitchFamily="34" charset="0"/>
              </a:rPr>
              <a:t>shows an </a:t>
            </a:r>
            <a:r>
              <a:rPr lang="en-US" sz="1800" b="1" dirty="0">
                <a:latin typeface="Candara" panose="020E0502030303020204" pitchFamily="34" charset="0"/>
              </a:rPr>
              <a:t>OSI network management </a:t>
            </a:r>
            <a:r>
              <a:rPr lang="en-US" sz="1800" b="1" dirty="0" smtClean="0">
                <a:latin typeface="Candara" panose="020E0502030303020204" pitchFamily="34" charset="0"/>
              </a:rPr>
              <a:t>architectural model </a:t>
            </a:r>
            <a:r>
              <a:rPr lang="en-US" sz="1800" dirty="0">
                <a:latin typeface="Candara" panose="020E0502030303020204" pitchFamily="34" charset="0"/>
              </a:rPr>
              <a:t>that comprises </a:t>
            </a:r>
            <a:r>
              <a:rPr lang="en-US" sz="1800" b="1" dirty="0">
                <a:latin typeface="Candara" panose="020E0502030303020204" pitchFamily="34" charset="0"/>
              </a:rPr>
              <a:t>four</a:t>
            </a:r>
            <a:r>
              <a:rPr lang="en-US" sz="1800" dirty="0">
                <a:latin typeface="Candara" panose="020E0502030303020204" pitchFamily="34" charset="0"/>
              </a:rPr>
              <a:t> models. They are the </a:t>
            </a:r>
            <a:r>
              <a:rPr lang="en-US" sz="1800" b="1" dirty="0">
                <a:solidFill>
                  <a:srgbClr val="669900"/>
                </a:solidFill>
                <a:latin typeface="Candara" panose="020E0502030303020204" pitchFamily="34" charset="0"/>
              </a:rPr>
              <a:t>organization model</a:t>
            </a:r>
            <a:r>
              <a:rPr lang="en-US" sz="1800" dirty="0">
                <a:latin typeface="Candara" panose="020E0502030303020204" pitchFamily="34" charset="0"/>
              </a:rPr>
              <a:t>, the </a:t>
            </a:r>
            <a:r>
              <a:rPr lang="en-US" sz="1800" b="1" dirty="0">
                <a:solidFill>
                  <a:srgbClr val="669900"/>
                </a:solidFill>
                <a:latin typeface="Candara" panose="020E0502030303020204" pitchFamily="34" charset="0"/>
              </a:rPr>
              <a:t>information model</a:t>
            </a:r>
            <a:r>
              <a:rPr lang="en-US" sz="1800" dirty="0">
                <a:latin typeface="Candara" panose="020E0502030303020204" pitchFamily="34" charset="0"/>
              </a:rPr>
              <a:t>, the </a:t>
            </a:r>
            <a:r>
              <a:rPr lang="en-US" sz="1800" b="1" dirty="0" smtClean="0">
                <a:solidFill>
                  <a:srgbClr val="669900"/>
                </a:solidFill>
                <a:latin typeface="Candara" panose="020E0502030303020204" pitchFamily="34" charset="0"/>
              </a:rPr>
              <a:t>communication </a:t>
            </a:r>
            <a:r>
              <a:rPr lang="en-US" sz="1800" b="1" dirty="0">
                <a:solidFill>
                  <a:srgbClr val="669900"/>
                </a:solidFill>
                <a:latin typeface="Candara" panose="020E0502030303020204" pitchFamily="34" charset="0"/>
              </a:rPr>
              <a:t>model</a:t>
            </a:r>
            <a:r>
              <a:rPr lang="en-US" sz="1800" dirty="0">
                <a:latin typeface="Candara" panose="020E0502030303020204" pitchFamily="34" charset="0"/>
              </a:rPr>
              <a:t>, and the </a:t>
            </a:r>
            <a:r>
              <a:rPr lang="en-US" sz="1800" b="1" dirty="0">
                <a:solidFill>
                  <a:srgbClr val="669900"/>
                </a:solidFill>
                <a:latin typeface="Candara" panose="020E0502030303020204" pitchFamily="34" charset="0"/>
              </a:rPr>
              <a:t>functional model</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Although</a:t>
            </a:r>
            <a:r>
              <a:rPr lang="en-US" sz="1800" dirty="0">
                <a:latin typeface="Candara" panose="020E0502030303020204" pitchFamily="34" charset="0"/>
              </a:rPr>
              <a:t>, the above classification is based on the </a:t>
            </a:r>
            <a:r>
              <a:rPr lang="en-US" sz="1800" b="1" dirty="0" smtClean="0">
                <a:solidFill>
                  <a:srgbClr val="0070C0"/>
                </a:solidFill>
                <a:latin typeface="Candara" panose="020E0502030303020204" pitchFamily="34" charset="0"/>
              </a:rPr>
              <a:t>OSI architectural </a:t>
            </a:r>
            <a:r>
              <a:rPr lang="en-US" sz="1800" b="1" dirty="0">
                <a:solidFill>
                  <a:srgbClr val="0070C0"/>
                </a:solidFill>
                <a:latin typeface="Candara" panose="020E0502030303020204" pitchFamily="34" charset="0"/>
              </a:rPr>
              <a:t>model</a:t>
            </a:r>
            <a:r>
              <a:rPr lang="en-US" sz="1800" dirty="0">
                <a:latin typeface="Candara" panose="020E0502030303020204" pitchFamily="34" charset="0"/>
              </a:rPr>
              <a:t>, and only parts </a:t>
            </a:r>
            <a:r>
              <a:rPr lang="en-US" sz="1800" dirty="0" smtClean="0">
                <a:latin typeface="Candara" panose="020E0502030303020204" pitchFamily="34" charset="0"/>
              </a:rPr>
              <a:t>of it </a:t>
            </a:r>
            <a:r>
              <a:rPr lang="en-US" sz="1800" dirty="0">
                <a:latin typeface="Candara" panose="020E0502030303020204" pitchFamily="34" charset="0"/>
              </a:rPr>
              <a:t>are applicable to other models, it helps us </a:t>
            </a:r>
            <a:r>
              <a:rPr lang="en-US" sz="1800" dirty="0" smtClean="0">
                <a:latin typeface="Candara" panose="020E0502030303020204" pitchFamily="34" charset="0"/>
              </a:rPr>
              <a:t>understand the holistic picture </a:t>
            </a:r>
            <a:r>
              <a:rPr lang="en-US" sz="1800" dirty="0">
                <a:latin typeface="Candara" panose="020E0502030303020204" pitchFamily="34" charset="0"/>
              </a:rPr>
              <a:t>of different aspects of network management.</a:t>
            </a:r>
          </a:p>
          <a:p>
            <a:pPr>
              <a:spcAft>
                <a:spcPts val="1200"/>
              </a:spcAft>
            </a:pPr>
            <a:endParaRPr lang="en-US" sz="1800" dirty="0" smtClean="0">
              <a:latin typeface="Candara" panose="020E0502030303020204" pitchFamily="34" charset="0"/>
            </a:endParaRPr>
          </a:p>
          <a:p>
            <a:pPr>
              <a:spcAft>
                <a:spcPts val="1200"/>
              </a:spcAft>
            </a:pPr>
            <a:endParaRPr lang="en-US" sz="1800" dirty="0">
              <a:latin typeface="Candara" panose="020E0502030303020204" pitchFamily="34" charset="0"/>
            </a:endParaRPr>
          </a:p>
          <a:p>
            <a:pPr>
              <a:spcAft>
                <a:spcPts val="1200"/>
              </a:spcAft>
            </a:pPr>
            <a:endParaRPr lang="en-US" sz="1800" dirty="0" smtClean="0">
              <a:latin typeface="Candara" panose="020E0502030303020204" pitchFamily="34" charset="0"/>
            </a:endParaRPr>
          </a:p>
          <a:p>
            <a:pPr>
              <a:spcAft>
                <a:spcPts val="1200"/>
              </a:spcAft>
            </a:pPr>
            <a:endParaRPr lang="en-US" sz="1800" dirty="0">
              <a:latin typeface="Candara" panose="020E0502030303020204" pitchFamily="34" charset="0"/>
            </a:endParaRPr>
          </a:p>
          <a:p>
            <a:pPr>
              <a:spcAft>
                <a:spcPts val="1200"/>
              </a:spcAft>
            </a:pPr>
            <a:endParaRPr lang="en-US" sz="2000" b="1" dirty="0" smtClean="0">
              <a:solidFill>
                <a:srgbClr val="669900"/>
              </a:solidFill>
              <a:latin typeface="Candara" panose="020E0502030303020204" pitchFamily="34" charset="0"/>
            </a:endParaRPr>
          </a:p>
          <a:p>
            <a:pPr>
              <a:spcAft>
                <a:spcPts val="1200"/>
              </a:spcAft>
            </a:pPr>
            <a:r>
              <a:rPr lang="en-US" sz="2000" b="1" dirty="0" smtClean="0">
                <a:solidFill>
                  <a:srgbClr val="669900"/>
                </a:solidFill>
                <a:latin typeface="Candara" panose="020E0502030303020204" pitchFamily="34" charset="0"/>
              </a:rPr>
              <a:t>1. The</a:t>
            </a:r>
            <a:r>
              <a:rPr lang="en-US" sz="2000" dirty="0" smtClean="0">
                <a:solidFill>
                  <a:srgbClr val="669900"/>
                </a:solidFill>
                <a:latin typeface="Candara" panose="020E0502030303020204" pitchFamily="34" charset="0"/>
              </a:rPr>
              <a:t> </a:t>
            </a:r>
            <a:r>
              <a:rPr lang="en-US" sz="2000" b="1" dirty="0" smtClean="0">
                <a:solidFill>
                  <a:srgbClr val="669900"/>
                </a:solidFill>
                <a:latin typeface="Candara" panose="020E0502030303020204" pitchFamily="34" charset="0"/>
              </a:rPr>
              <a:t>organization model </a:t>
            </a:r>
            <a:r>
              <a:rPr lang="en-US" sz="2000" dirty="0" smtClean="0">
                <a:latin typeface="Candara" panose="020E0502030303020204" pitchFamily="34" charset="0"/>
              </a:rPr>
              <a:t>describes the </a:t>
            </a:r>
            <a:r>
              <a:rPr lang="en-US" sz="2000" b="1" dirty="0" smtClean="0">
                <a:latin typeface="Candara" panose="020E0502030303020204" pitchFamily="34" charset="0"/>
              </a:rPr>
              <a:t>components</a:t>
            </a:r>
            <a:r>
              <a:rPr lang="en-US" sz="2000" dirty="0" smtClean="0">
                <a:latin typeface="Candara" panose="020E0502030303020204" pitchFamily="34" charset="0"/>
              </a:rPr>
              <a:t> of a network management system, their </a:t>
            </a:r>
            <a:r>
              <a:rPr lang="en-US" sz="2000" b="1" dirty="0" smtClean="0">
                <a:latin typeface="Candara" panose="020E0502030303020204" pitchFamily="34" charset="0"/>
              </a:rPr>
              <a:t>functions</a:t>
            </a:r>
            <a:r>
              <a:rPr lang="en-US" sz="2000" dirty="0" smtClean="0">
                <a:latin typeface="Candara" panose="020E0502030303020204" pitchFamily="34" charset="0"/>
              </a:rPr>
              <a:t>, and their </a:t>
            </a:r>
            <a:r>
              <a:rPr lang="en-US" sz="2000" b="1" dirty="0" smtClean="0">
                <a:latin typeface="Candara" panose="020E0502030303020204" pitchFamily="34" charset="0"/>
              </a:rPr>
              <a:t>infrastructure</a:t>
            </a:r>
            <a:r>
              <a:rPr lang="en-US" sz="2000" dirty="0" smtClean="0">
                <a:latin typeface="Candara" panose="020E0502030303020204" pitchFamily="34" charset="0"/>
              </a:rPr>
              <a:t>. It defines the terms </a:t>
            </a:r>
            <a:r>
              <a:rPr lang="en-US" sz="2000" b="1" dirty="0" smtClean="0">
                <a:solidFill>
                  <a:srgbClr val="CC9900"/>
                </a:solidFill>
                <a:latin typeface="Candara" panose="020E0502030303020204" pitchFamily="34" charset="0"/>
              </a:rPr>
              <a:t>object</a:t>
            </a:r>
            <a:r>
              <a:rPr lang="en-US" sz="2000" dirty="0" smtClean="0">
                <a:latin typeface="Candara" panose="020E0502030303020204" pitchFamily="34" charset="0"/>
              </a:rPr>
              <a:t>, </a:t>
            </a:r>
            <a:r>
              <a:rPr lang="en-US" sz="2000" b="1" dirty="0" smtClean="0">
                <a:solidFill>
                  <a:srgbClr val="CC9900"/>
                </a:solidFill>
                <a:latin typeface="Candara" panose="020E0502030303020204" pitchFamily="34" charset="0"/>
              </a:rPr>
              <a:t>agent</a:t>
            </a:r>
            <a:r>
              <a:rPr lang="en-US" sz="2000" dirty="0" smtClean="0">
                <a:latin typeface="Candara" panose="020E0502030303020204" pitchFamily="34" charset="0"/>
              </a:rPr>
              <a:t>, and </a:t>
            </a:r>
            <a:r>
              <a:rPr lang="en-US" sz="2000" b="1" dirty="0" smtClean="0">
                <a:solidFill>
                  <a:srgbClr val="CC9900"/>
                </a:solidFill>
                <a:latin typeface="Candara" panose="020E0502030303020204" pitchFamily="34" charset="0"/>
              </a:rPr>
              <a:t>manager</a:t>
            </a:r>
            <a:r>
              <a:rPr lang="en-US" sz="2000" dirty="0" smtClean="0">
                <a:latin typeface="Candara" panose="020E0502030303020204" pitchFamily="34" charset="0"/>
              </a:rPr>
              <a:t>.</a:t>
            </a:r>
          </a:p>
          <a:p>
            <a:pPr>
              <a:spcAft>
                <a:spcPts val="1200"/>
              </a:spcAft>
            </a:pPr>
            <a:r>
              <a:rPr lang="en-US" sz="2000" b="1" dirty="0" smtClean="0">
                <a:solidFill>
                  <a:srgbClr val="669900"/>
                </a:solidFill>
                <a:latin typeface="Candara" panose="020E0502030303020204" pitchFamily="34" charset="0"/>
              </a:rPr>
              <a:t>2. The</a:t>
            </a:r>
            <a:r>
              <a:rPr lang="en-US" sz="2000" dirty="0" smtClean="0">
                <a:solidFill>
                  <a:srgbClr val="669900"/>
                </a:solidFill>
                <a:latin typeface="Candara" panose="020E0502030303020204" pitchFamily="34" charset="0"/>
              </a:rPr>
              <a:t> </a:t>
            </a:r>
            <a:r>
              <a:rPr lang="en-US" sz="2000" b="1" dirty="0" smtClean="0">
                <a:solidFill>
                  <a:srgbClr val="669900"/>
                </a:solidFill>
                <a:latin typeface="Candara" panose="020E0502030303020204" pitchFamily="34" charset="0"/>
              </a:rPr>
              <a:t>information model</a:t>
            </a:r>
            <a:r>
              <a:rPr lang="en-US" sz="2000" dirty="0" smtClean="0">
                <a:solidFill>
                  <a:srgbClr val="669900"/>
                </a:solidFill>
                <a:latin typeface="Candara" panose="020E0502030303020204" pitchFamily="34" charset="0"/>
              </a:rPr>
              <a:t> </a:t>
            </a:r>
            <a:r>
              <a:rPr lang="en-US" sz="2000" dirty="0">
                <a:latin typeface="Candara" panose="020E0502030303020204" pitchFamily="34" charset="0"/>
              </a:rPr>
              <a:t>deals with the </a:t>
            </a:r>
            <a:r>
              <a:rPr lang="en-US" sz="2000" b="1" dirty="0">
                <a:latin typeface="Candara" panose="020E0502030303020204" pitchFamily="34" charset="0"/>
              </a:rPr>
              <a:t>structure </a:t>
            </a:r>
            <a:r>
              <a:rPr lang="en-US" sz="2000" dirty="0">
                <a:latin typeface="Candara" panose="020E0502030303020204" pitchFamily="34" charset="0"/>
              </a:rPr>
              <a:t>and the </a:t>
            </a:r>
            <a:r>
              <a:rPr lang="en-US" sz="2000" b="1" dirty="0">
                <a:latin typeface="Candara" panose="020E0502030303020204" pitchFamily="34" charset="0"/>
              </a:rPr>
              <a:t>organization </a:t>
            </a:r>
            <a:r>
              <a:rPr lang="en-US" sz="2000" dirty="0" smtClean="0">
                <a:latin typeface="Candara" panose="020E0502030303020204" pitchFamily="34" charset="0"/>
              </a:rPr>
              <a:t>of </a:t>
            </a:r>
            <a:r>
              <a:rPr lang="en-US" sz="2000" b="1" dirty="0" smtClean="0">
                <a:latin typeface="Candara" panose="020E0502030303020204" pitchFamily="34" charset="0"/>
              </a:rPr>
              <a:t>management information</a:t>
            </a:r>
            <a:r>
              <a:rPr lang="en-US" sz="2000" dirty="0" smtClean="0">
                <a:latin typeface="Candara" panose="020E0502030303020204" pitchFamily="34" charset="0"/>
              </a:rPr>
              <a:t>. ISO </a:t>
            </a:r>
            <a:r>
              <a:rPr lang="en-US" sz="2000" dirty="0">
                <a:latin typeface="Candara" panose="020E0502030303020204" pitchFamily="34" charset="0"/>
              </a:rPr>
              <a:t>10165 specifies the </a:t>
            </a:r>
            <a:r>
              <a:rPr lang="en-US" sz="2000" b="1" dirty="0">
                <a:solidFill>
                  <a:srgbClr val="CC9900"/>
                </a:solidFill>
                <a:latin typeface="Candara" panose="020E0502030303020204" pitchFamily="34" charset="0"/>
              </a:rPr>
              <a:t>Structure of Management</a:t>
            </a:r>
            <a:r>
              <a:rPr lang="en-US" sz="2000" b="1" dirty="0">
                <a:latin typeface="Candara" panose="020E0502030303020204" pitchFamily="34" charset="0"/>
              </a:rPr>
              <a:t> </a:t>
            </a:r>
            <a:r>
              <a:rPr lang="en-US" sz="2000" b="1" dirty="0" smtClean="0">
                <a:solidFill>
                  <a:srgbClr val="CC9900"/>
                </a:solidFill>
                <a:latin typeface="Candara" panose="020E0502030303020204" pitchFamily="34" charset="0"/>
              </a:rPr>
              <a:t>information</a:t>
            </a:r>
            <a:r>
              <a:rPr lang="en-US" sz="2000" b="1" dirty="0" smtClean="0">
                <a:latin typeface="Candara" panose="020E0502030303020204" pitchFamily="34" charset="0"/>
              </a:rPr>
              <a:t> (</a:t>
            </a:r>
            <a:r>
              <a:rPr lang="en-US" sz="2000" b="1" dirty="0" smtClean="0">
                <a:solidFill>
                  <a:srgbClr val="CC9900"/>
                </a:solidFill>
                <a:latin typeface="Candara" panose="020E0502030303020204" pitchFamily="34" charset="0"/>
              </a:rPr>
              <a:t>SMI</a:t>
            </a:r>
            <a:r>
              <a:rPr lang="en-US" sz="2000" b="1" dirty="0">
                <a:latin typeface="Candara" panose="020E0502030303020204" pitchFamily="34" charset="0"/>
              </a:rPr>
              <a:t>) </a:t>
            </a:r>
            <a:r>
              <a:rPr lang="en-US" sz="2000" dirty="0">
                <a:latin typeface="Candara" panose="020E0502030303020204" pitchFamily="34" charset="0"/>
              </a:rPr>
              <a:t>and the </a:t>
            </a:r>
            <a:r>
              <a:rPr lang="en-US" sz="2000" b="1" dirty="0">
                <a:solidFill>
                  <a:srgbClr val="CC9900"/>
                </a:solidFill>
                <a:latin typeface="Candara" panose="020E0502030303020204" pitchFamily="34" charset="0"/>
              </a:rPr>
              <a:t>information</a:t>
            </a:r>
            <a:r>
              <a:rPr lang="en-US" sz="2000" b="1" dirty="0">
                <a:latin typeface="Candara" panose="020E0502030303020204" pitchFamily="34" charset="0"/>
              </a:rPr>
              <a:t> </a:t>
            </a:r>
            <a:r>
              <a:rPr lang="en-US" sz="2000" b="1" dirty="0" smtClean="0">
                <a:solidFill>
                  <a:srgbClr val="CC9900"/>
                </a:solidFill>
                <a:latin typeface="Candara" panose="020E0502030303020204" pitchFamily="34" charset="0"/>
              </a:rPr>
              <a:t>database</a:t>
            </a:r>
            <a:r>
              <a:rPr lang="en-US" sz="2000" dirty="0" smtClean="0">
                <a:latin typeface="Candara" panose="020E0502030303020204" pitchFamily="34" charset="0"/>
              </a:rPr>
              <a:t>, </a:t>
            </a:r>
            <a:r>
              <a:rPr lang="en-US" sz="2000" b="1" dirty="0" smtClean="0">
                <a:solidFill>
                  <a:srgbClr val="CC9900"/>
                </a:solidFill>
                <a:latin typeface="Candara" panose="020E0502030303020204" pitchFamily="34" charset="0"/>
              </a:rPr>
              <a:t>management</a:t>
            </a:r>
            <a:r>
              <a:rPr lang="en-US" sz="2000" b="1" dirty="0" smtClean="0">
                <a:latin typeface="Candara" panose="020E0502030303020204" pitchFamily="34" charset="0"/>
              </a:rPr>
              <a:t> </a:t>
            </a:r>
            <a:r>
              <a:rPr lang="en-US" sz="2000" b="1" dirty="0">
                <a:solidFill>
                  <a:srgbClr val="CC9900"/>
                </a:solidFill>
                <a:latin typeface="Candara" panose="020E0502030303020204" pitchFamily="34" charset="0"/>
              </a:rPr>
              <a:t>information</a:t>
            </a:r>
            <a:r>
              <a:rPr lang="en-US" sz="2000" b="1" dirty="0">
                <a:latin typeface="Candara" panose="020E0502030303020204" pitchFamily="34" charset="0"/>
              </a:rPr>
              <a:t> </a:t>
            </a:r>
            <a:r>
              <a:rPr lang="en-US" sz="2000" b="1" dirty="0">
                <a:solidFill>
                  <a:srgbClr val="CC9900"/>
                </a:solidFill>
                <a:latin typeface="Candara" panose="020E0502030303020204" pitchFamily="34" charset="0"/>
              </a:rPr>
              <a:t>base</a:t>
            </a:r>
            <a:r>
              <a:rPr lang="en-US" sz="2000" dirty="0">
                <a:solidFill>
                  <a:srgbClr val="CC9900"/>
                </a:solidFill>
                <a:latin typeface="Candara" panose="020E0502030303020204" pitchFamily="34" charset="0"/>
              </a:rPr>
              <a:t> </a:t>
            </a:r>
            <a:r>
              <a:rPr lang="en-US" sz="2000" dirty="0">
                <a:latin typeface="Candara" panose="020E0502030303020204" pitchFamily="34" charset="0"/>
              </a:rPr>
              <a:t>(</a:t>
            </a:r>
            <a:r>
              <a:rPr lang="en-US" sz="2000" b="1" dirty="0">
                <a:solidFill>
                  <a:srgbClr val="CC9900"/>
                </a:solidFill>
                <a:latin typeface="Candara" panose="020E0502030303020204" pitchFamily="34" charset="0"/>
              </a:rPr>
              <a:t>MIB</a:t>
            </a:r>
            <a:r>
              <a:rPr lang="en-US" sz="2000" dirty="0">
                <a:latin typeface="Candara" panose="020E0502030303020204" pitchFamily="34" charset="0"/>
              </a:rPr>
              <a:t>). </a:t>
            </a:r>
            <a:endParaRPr lang="en-US" sz="2000" dirty="0" smtClean="0">
              <a:latin typeface="Candara" panose="020E0502030303020204" pitchFamily="34" charset="0"/>
            </a:endParaRPr>
          </a:p>
          <a:p>
            <a:pPr>
              <a:spcAft>
                <a:spcPts val="1200"/>
              </a:spcAft>
            </a:pPr>
            <a:r>
              <a:rPr lang="en-US" sz="2000" b="1" dirty="0" smtClean="0">
                <a:solidFill>
                  <a:srgbClr val="CC9900"/>
                </a:solidFill>
                <a:latin typeface="Candara" panose="020E0502030303020204" pitchFamily="34" charset="0"/>
              </a:rPr>
              <a:t>SMI</a:t>
            </a:r>
            <a:r>
              <a:rPr lang="en-US" sz="2000" dirty="0" smtClean="0">
                <a:solidFill>
                  <a:srgbClr val="CC9900"/>
                </a:solidFill>
                <a:latin typeface="Candara" panose="020E0502030303020204" pitchFamily="34" charset="0"/>
              </a:rPr>
              <a:t> </a:t>
            </a:r>
            <a:r>
              <a:rPr lang="en-US" sz="2000" dirty="0">
                <a:latin typeface="Candara" panose="020E0502030303020204" pitchFamily="34" charset="0"/>
              </a:rPr>
              <a:t>describes </a:t>
            </a:r>
            <a:r>
              <a:rPr lang="en-US" sz="2000" b="1" dirty="0">
                <a:latin typeface="Candara" panose="020E0502030303020204" pitchFamily="34" charset="0"/>
              </a:rPr>
              <a:t>how the management information </a:t>
            </a:r>
            <a:r>
              <a:rPr lang="en-US" sz="2000" dirty="0">
                <a:latin typeface="Candara" panose="020E0502030303020204" pitchFamily="34" charset="0"/>
              </a:rPr>
              <a:t>is </a:t>
            </a:r>
            <a:r>
              <a:rPr lang="en-US" sz="2000" dirty="0" smtClean="0">
                <a:latin typeface="Candara" panose="020E0502030303020204" pitchFamily="34" charset="0"/>
              </a:rPr>
              <a:t>structured and </a:t>
            </a:r>
            <a:r>
              <a:rPr lang="en-US" sz="2000" b="1" dirty="0">
                <a:solidFill>
                  <a:srgbClr val="CC9900"/>
                </a:solidFill>
                <a:latin typeface="Candara" panose="020E0502030303020204" pitchFamily="34" charset="0"/>
              </a:rPr>
              <a:t>MIB</a:t>
            </a:r>
            <a:r>
              <a:rPr lang="en-US" sz="2000" dirty="0">
                <a:solidFill>
                  <a:srgbClr val="CC9900"/>
                </a:solidFill>
                <a:latin typeface="Candara" panose="020E0502030303020204" pitchFamily="34" charset="0"/>
              </a:rPr>
              <a:t> </a:t>
            </a:r>
            <a:r>
              <a:rPr lang="en-US" sz="2000" dirty="0">
                <a:latin typeface="Candara" panose="020E0502030303020204" pitchFamily="34" charset="0"/>
              </a:rPr>
              <a:t>deals with the </a:t>
            </a:r>
            <a:r>
              <a:rPr lang="en-US" sz="2000" b="1" dirty="0">
                <a:latin typeface="Candara" panose="020E0502030303020204" pitchFamily="34" charset="0"/>
              </a:rPr>
              <a:t>relationship</a:t>
            </a:r>
            <a:r>
              <a:rPr lang="en-US" sz="2000" dirty="0">
                <a:latin typeface="Candara" panose="020E0502030303020204" pitchFamily="34" charset="0"/>
              </a:rPr>
              <a:t> and </a:t>
            </a:r>
            <a:r>
              <a:rPr lang="en-US" sz="2000" b="1" dirty="0">
                <a:latin typeface="Candara" panose="020E0502030303020204" pitchFamily="34" charset="0"/>
              </a:rPr>
              <a:t>storage</a:t>
            </a:r>
            <a:r>
              <a:rPr lang="en-US" sz="2000" dirty="0">
                <a:latin typeface="Candara" panose="020E0502030303020204" pitchFamily="34" charset="0"/>
              </a:rPr>
              <a:t> of management </a:t>
            </a:r>
            <a:r>
              <a:rPr lang="en-US" sz="2000" dirty="0" smtClean="0">
                <a:latin typeface="Candara" panose="020E0502030303020204" pitchFamily="34" charset="0"/>
              </a:rPr>
              <a:t>information</a:t>
            </a:r>
            <a:r>
              <a:rPr lang="en-US" sz="2000" dirty="0">
                <a:latin typeface="Candara" panose="020E0502030303020204" pitchFamily="34" charset="0"/>
              </a:rPr>
              <a:t>.</a:t>
            </a:r>
          </a:p>
          <a:p>
            <a:pPr>
              <a:spcAft>
                <a:spcPts val="1200"/>
              </a:spcAft>
            </a:pPr>
            <a:r>
              <a:rPr lang="en-US" sz="2000" b="1" dirty="0" smtClean="0">
                <a:solidFill>
                  <a:srgbClr val="669900"/>
                </a:solidFill>
                <a:latin typeface="Candara" panose="020E0502030303020204" pitchFamily="34" charset="0"/>
              </a:rPr>
              <a:t>3. The communication model</a:t>
            </a:r>
            <a:r>
              <a:rPr lang="en-US" sz="2000" dirty="0" smtClean="0">
                <a:latin typeface="Candara" panose="020E0502030303020204" pitchFamily="34" charset="0"/>
              </a:rPr>
              <a:t>. </a:t>
            </a:r>
            <a:r>
              <a:rPr lang="en-US" sz="2000" dirty="0">
                <a:latin typeface="Candara" panose="020E0502030303020204" pitchFamily="34" charset="0"/>
              </a:rPr>
              <a:t>There are </a:t>
            </a:r>
            <a:r>
              <a:rPr lang="en-US" sz="2000" b="1" dirty="0">
                <a:latin typeface="Candara" panose="020E0502030303020204" pitchFamily="34" charset="0"/>
              </a:rPr>
              <a:t>three</a:t>
            </a:r>
            <a:r>
              <a:rPr lang="en-US" sz="2000" dirty="0">
                <a:latin typeface="Candara" panose="020E0502030303020204" pitchFamily="34" charset="0"/>
              </a:rPr>
              <a:t> </a:t>
            </a:r>
            <a:r>
              <a:rPr lang="en-US" sz="2000" b="1" dirty="0" smtClean="0">
                <a:latin typeface="Candara" panose="020E0502030303020204" pitchFamily="34" charset="0"/>
              </a:rPr>
              <a:t>components</a:t>
            </a:r>
            <a:r>
              <a:rPr lang="en-US" sz="2000" dirty="0" smtClean="0">
                <a:latin typeface="Candara" panose="020E0502030303020204" pitchFamily="34" charset="0"/>
              </a:rPr>
              <a:t> to this — </a:t>
            </a:r>
            <a:r>
              <a:rPr lang="en-US" sz="2000" b="1" dirty="0" smtClean="0">
                <a:solidFill>
                  <a:srgbClr val="CC9900"/>
                </a:solidFill>
                <a:latin typeface="Candara" panose="020E0502030303020204" pitchFamily="34" charset="0"/>
              </a:rPr>
              <a:t>management </a:t>
            </a:r>
            <a:r>
              <a:rPr lang="en-US" sz="2000" b="1" dirty="0">
                <a:solidFill>
                  <a:srgbClr val="CC9900"/>
                </a:solidFill>
                <a:latin typeface="Candara" panose="020E0502030303020204" pitchFamily="34" charset="0"/>
              </a:rPr>
              <a:t>application processes </a:t>
            </a:r>
            <a:r>
              <a:rPr lang="en-US" sz="2000" dirty="0">
                <a:latin typeface="Candara" panose="020E0502030303020204" pitchFamily="34" charset="0"/>
              </a:rPr>
              <a:t>that function in the application layer, </a:t>
            </a:r>
            <a:r>
              <a:rPr lang="en-US" sz="2000" b="1" dirty="0">
                <a:solidFill>
                  <a:srgbClr val="CC9900"/>
                </a:solidFill>
                <a:latin typeface="Candara" panose="020E0502030303020204" pitchFamily="34" charset="0"/>
              </a:rPr>
              <a:t>layer </a:t>
            </a:r>
            <a:r>
              <a:rPr lang="en-US" sz="2000" b="1" dirty="0" smtClean="0">
                <a:solidFill>
                  <a:srgbClr val="CC9900"/>
                </a:solidFill>
                <a:latin typeface="Candara" panose="020E0502030303020204" pitchFamily="34" charset="0"/>
              </a:rPr>
              <a:t>management </a:t>
            </a:r>
            <a:r>
              <a:rPr lang="en-US" sz="2000" dirty="0" smtClean="0">
                <a:latin typeface="Candara" panose="020E0502030303020204" pitchFamily="34" charset="0"/>
              </a:rPr>
              <a:t>between </a:t>
            </a:r>
            <a:r>
              <a:rPr lang="en-US" sz="2000" dirty="0">
                <a:latin typeface="Candara" panose="020E0502030303020204" pitchFamily="34" charset="0"/>
              </a:rPr>
              <a:t>layers, and </a:t>
            </a:r>
            <a:r>
              <a:rPr lang="en-US" sz="2000" b="1" dirty="0">
                <a:solidFill>
                  <a:srgbClr val="CC9900"/>
                </a:solidFill>
                <a:latin typeface="Candara" panose="020E0502030303020204" pitchFamily="34" charset="0"/>
              </a:rPr>
              <a:t>layer </a:t>
            </a:r>
            <a:r>
              <a:rPr lang="en-US" sz="2000" b="1" dirty="0" smtClean="0">
                <a:solidFill>
                  <a:srgbClr val="CC9900"/>
                </a:solidFill>
                <a:latin typeface="Candara" panose="020E0502030303020204" pitchFamily="34" charset="0"/>
              </a:rPr>
              <a:t>operation</a:t>
            </a:r>
            <a:r>
              <a:rPr lang="en-US" sz="2000" dirty="0" smtClean="0">
                <a:latin typeface="Candara" panose="020E0502030303020204" pitchFamily="34" charset="0"/>
              </a:rPr>
              <a:t>.</a:t>
            </a:r>
          </a:p>
          <a:p>
            <a:pPr>
              <a:spcAft>
                <a:spcPts val="1200"/>
              </a:spcAft>
            </a:pPr>
            <a:r>
              <a:rPr lang="en-US" sz="2000" b="1" dirty="0" smtClean="0">
                <a:solidFill>
                  <a:srgbClr val="669900"/>
                </a:solidFill>
                <a:latin typeface="Candara" panose="020E0502030303020204" pitchFamily="34" charset="0"/>
              </a:rPr>
              <a:t>4. The functional model </a:t>
            </a:r>
            <a:r>
              <a:rPr lang="en-US" sz="2000" dirty="0" smtClean="0">
                <a:latin typeface="Candara" panose="020E0502030303020204" pitchFamily="34" charset="0"/>
              </a:rPr>
              <a:t>is deals with the </a:t>
            </a:r>
            <a:r>
              <a:rPr lang="en-US" sz="2000" b="1" dirty="0" smtClean="0">
                <a:solidFill>
                  <a:schemeClr val="tx1"/>
                </a:solidFill>
                <a:latin typeface="Candara" panose="020E0502030303020204" pitchFamily="34" charset="0"/>
              </a:rPr>
              <a:t>user-oriented requirements </a:t>
            </a:r>
            <a:r>
              <a:rPr lang="en-US" sz="2000" dirty="0" smtClean="0">
                <a:latin typeface="Candara" panose="020E0502030303020204" pitchFamily="34" charset="0"/>
              </a:rPr>
              <a:t>of network management. As mentioned in Chapter 1,there are </a:t>
            </a:r>
            <a:r>
              <a:rPr lang="en-US" sz="2000" b="1" dirty="0" smtClean="0">
                <a:latin typeface="Candara" panose="020E0502030303020204" pitchFamily="34" charset="0"/>
              </a:rPr>
              <a:t>five functional application areas</a:t>
            </a:r>
            <a:r>
              <a:rPr lang="en-US" sz="2000" dirty="0" smtClean="0">
                <a:latin typeface="Candara" panose="020E0502030303020204" pitchFamily="34" charset="0"/>
              </a:rPr>
              <a:t> defined in OSI, namely </a:t>
            </a:r>
            <a:r>
              <a:rPr lang="en-US" sz="2000" b="1" dirty="0" smtClean="0">
                <a:solidFill>
                  <a:srgbClr val="CC9900"/>
                </a:solidFill>
                <a:latin typeface="Candara" panose="020E0502030303020204" pitchFamily="34" charset="0"/>
              </a:rPr>
              <a:t>configuration</a:t>
            </a:r>
            <a:r>
              <a:rPr lang="en-US" sz="2000" dirty="0" smtClean="0">
                <a:latin typeface="Candara" panose="020E0502030303020204" pitchFamily="34" charset="0"/>
              </a:rPr>
              <a:t>, </a:t>
            </a:r>
            <a:r>
              <a:rPr lang="en-US" sz="2000" b="1" dirty="0" smtClean="0">
                <a:solidFill>
                  <a:srgbClr val="CC9900"/>
                </a:solidFill>
                <a:latin typeface="Candara" panose="020E0502030303020204" pitchFamily="34" charset="0"/>
              </a:rPr>
              <a:t>fault</a:t>
            </a:r>
            <a:r>
              <a:rPr lang="en-US" sz="2000" dirty="0" smtClean="0">
                <a:latin typeface="Candara" panose="020E0502030303020204" pitchFamily="34" charset="0"/>
              </a:rPr>
              <a:t>, </a:t>
            </a:r>
            <a:r>
              <a:rPr lang="en-US" sz="2000" b="1" dirty="0" smtClean="0">
                <a:solidFill>
                  <a:srgbClr val="CC9900"/>
                </a:solidFill>
                <a:latin typeface="Candara" panose="020E0502030303020204" pitchFamily="34" charset="0"/>
              </a:rPr>
              <a:t>performance</a:t>
            </a:r>
            <a:r>
              <a:rPr lang="en-US" sz="2000" dirty="0" smtClean="0">
                <a:latin typeface="Candara" panose="020E0502030303020204" pitchFamily="34" charset="0"/>
              </a:rPr>
              <a:t>, </a:t>
            </a:r>
            <a:r>
              <a:rPr lang="en-US" sz="2000" b="1" dirty="0" smtClean="0">
                <a:solidFill>
                  <a:srgbClr val="CC9900"/>
                </a:solidFill>
                <a:latin typeface="Candara" panose="020E0502030303020204" pitchFamily="34" charset="0"/>
              </a:rPr>
              <a:t>security</a:t>
            </a:r>
            <a:r>
              <a:rPr lang="en-US" sz="2000" dirty="0" smtClean="0">
                <a:latin typeface="Candara" panose="020E0502030303020204" pitchFamily="34" charset="0"/>
              </a:rPr>
              <a:t>, and </a:t>
            </a:r>
            <a:r>
              <a:rPr lang="en-US" sz="2000" b="1" dirty="0" smtClean="0">
                <a:solidFill>
                  <a:srgbClr val="CC9900"/>
                </a:solidFill>
                <a:latin typeface="Candara" panose="020E0502030303020204" pitchFamily="34" charset="0"/>
              </a:rPr>
              <a:t>accounting</a:t>
            </a:r>
            <a:r>
              <a:rPr lang="en-US" sz="2000" dirty="0" smtClean="0">
                <a:latin typeface="Candara" panose="020E0502030303020204" pitchFamily="34" charset="0"/>
              </a:rPr>
              <a:t>. These are defined as system management functions in OSI.</a:t>
            </a:r>
          </a:p>
        </p:txBody>
      </p:sp>
      <p:pic>
        <p:nvPicPr>
          <p:cNvPr id="4" name="Picture 3"/>
          <p:cNvPicPr>
            <a:picLocks noChangeAspect="1"/>
          </p:cNvPicPr>
          <p:nvPr/>
        </p:nvPicPr>
        <p:blipFill>
          <a:blip r:embed="rId2"/>
          <a:stretch>
            <a:fillRect/>
          </a:stretch>
        </p:blipFill>
        <p:spPr>
          <a:xfrm>
            <a:off x="3017520" y="2514390"/>
            <a:ext cx="5133499" cy="1655273"/>
          </a:xfrm>
          <a:prstGeom prst="rect">
            <a:avLst/>
          </a:prstGeom>
        </p:spPr>
      </p:pic>
    </p:spTree>
    <p:extLst>
      <p:ext uri="{BB962C8B-B14F-4D97-AF65-F5344CB8AC3E}">
        <p14:creationId xmlns:p14="http://schemas.microsoft.com/office/powerpoint/2010/main" val="3163761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 y="134112"/>
            <a:ext cx="6014788" cy="461665"/>
          </a:xfrm>
          <a:prstGeom prst="rect">
            <a:avLst/>
          </a:prstGeom>
          <a:noFill/>
        </p:spPr>
        <p:txBody>
          <a:bodyPr wrap="none" rtlCol="1">
            <a:spAutoFit/>
          </a:bodyPr>
          <a:lstStyle>
            <a:defPPr marR="0" lvl="0" algn="l" rtl="0">
              <a:lnSpc>
                <a:spcPct val="100000"/>
              </a:lnSpc>
              <a:spcBef>
                <a:spcPts val="0"/>
              </a:spcBef>
              <a:spcAft>
                <a:spcPts val="0"/>
              </a:spcAft>
            </a:defPPr>
            <a:lvl1pPr>
              <a:defRPr sz="2400" b="1">
                <a:solidFill>
                  <a:srgbClr val="0070C0"/>
                </a:solidFill>
              </a:defRPr>
            </a:lvl1pPr>
          </a:lstStyle>
          <a:p>
            <a:r>
              <a:rPr lang="en-US" dirty="0"/>
              <a:t>3.2 NETWORK MANAGEMENT MODELS</a:t>
            </a:r>
            <a:endParaRPr lang="ar-SA" dirty="0"/>
          </a:p>
        </p:txBody>
      </p:sp>
      <p:sp>
        <p:nvSpPr>
          <p:cNvPr id="3" name="TextBox 2"/>
          <p:cNvSpPr txBox="1"/>
          <p:nvPr/>
        </p:nvSpPr>
        <p:spPr>
          <a:xfrm>
            <a:off x="146305" y="694944"/>
            <a:ext cx="11801855" cy="7263527"/>
          </a:xfrm>
          <a:prstGeom prst="rect">
            <a:avLst/>
          </a:prstGeom>
          <a:noFill/>
        </p:spPr>
        <p:txBody>
          <a:bodyPr wrap="square" rtlCol="1">
            <a:spAutoFit/>
          </a:bodyPr>
          <a:lstStyle/>
          <a:p>
            <a:pPr>
              <a:spcAft>
                <a:spcPts val="1200"/>
              </a:spcAft>
            </a:pPr>
            <a:r>
              <a:rPr lang="en-US" sz="1800" dirty="0" smtClean="0">
                <a:latin typeface="Candara" panose="020E0502030303020204" pitchFamily="34" charset="0"/>
              </a:rPr>
              <a:t>it lends itself to addressing </a:t>
            </a:r>
            <a:r>
              <a:rPr lang="en-US" sz="1800" b="1" dirty="0" smtClean="0">
                <a:latin typeface="Candara" panose="020E0502030303020204" pitchFamily="34" charset="0"/>
              </a:rPr>
              <a:t>service</a:t>
            </a:r>
            <a:r>
              <a:rPr lang="en-US" sz="1800" dirty="0" smtClean="0">
                <a:latin typeface="Candara" panose="020E0502030303020204" pitchFamily="34" charset="0"/>
              </a:rPr>
              <a:t> and </a:t>
            </a:r>
            <a:r>
              <a:rPr lang="en-US" sz="1800" b="1" dirty="0" smtClean="0">
                <a:latin typeface="Candara" panose="020E0502030303020204" pitchFamily="34" charset="0"/>
              </a:rPr>
              <a:t>business management</a:t>
            </a:r>
            <a:r>
              <a:rPr lang="en-US" sz="1800" dirty="0" smtClean="0">
                <a:latin typeface="Candara" panose="020E0502030303020204" pitchFamily="34" charset="0"/>
              </a:rPr>
              <a:t> that are more than just </a:t>
            </a:r>
            <a:r>
              <a:rPr lang="en-US" sz="1800" b="1" dirty="0" smtClean="0">
                <a:latin typeface="Candara" panose="020E0502030303020204" pitchFamily="34" charset="0"/>
              </a:rPr>
              <a:t>networking</a:t>
            </a:r>
            <a:r>
              <a:rPr lang="en-US" sz="1800" dirty="0" smtClean="0">
                <a:latin typeface="Candara" panose="020E0502030303020204" pitchFamily="34" charset="0"/>
              </a:rPr>
              <a:t>. </a:t>
            </a:r>
          </a:p>
          <a:p>
            <a:pPr>
              <a:spcAft>
                <a:spcPts val="1200"/>
              </a:spcAft>
            </a:pPr>
            <a:r>
              <a:rPr lang="en-US" sz="1800" dirty="0" smtClean="0">
                <a:latin typeface="Candara" panose="020E0502030303020204" pitchFamily="34" charset="0"/>
              </a:rPr>
              <a:t>The </a:t>
            </a:r>
            <a:r>
              <a:rPr lang="en-US" sz="1800" b="1" dirty="0" smtClean="0">
                <a:latin typeface="Candara" panose="020E0502030303020204" pitchFamily="34" charset="0"/>
              </a:rPr>
              <a:t>second standard </a:t>
            </a:r>
            <a:r>
              <a:rPr lang="en-US" sz="1800" dirty="0" smtClean="0">
                <a:latin typeface="Candara" panose="020E0502030303020204" pitchFamily="34" charset="0"/>
              </a:rPr>
              <a:t>listed in </a:t>
            </a:r>
            <a:r>
              <a:rPr lang="en-US" sz="1800" b="1" dirty="0" smtClean="0">
                <a:latin typeface="Candara" panose="020E0502030303020204" pitchFamily="34" charset="0"/>
              </a:rPr>
              <a:t>Table 3. 1 </a:t>
            </a:r>
            <a:r>
              <a:rPr lang="en-US" sz="1800" dirty="0" smtClean="0">
                <a:latin typeface="Candara" panose="020E0502030303020204" pitchFamily="34" charset="0"/>
              </a:rPr>
              <a:t>is </a:t>
            </a:r>
            <a:r>
              <a:rPr lang="en-US" sz="1800" b="1" dirty="0" smtClean="0">
                <a:latin typeface="Candara" panose="020E0502030303020204" pitchFamily="34" charset="0"/>
              </a:rPr>
              <a:t>SNMP/Internet standard</a:t>
            </a:r>
            <a:r>
              <a:rPr lang="en-US" sz="1800" dirty="0" smtClean="0">
                <a:latin typeface="Candara" panose="020E0502030303020204" pitchFamily="34" charset="0"/>
              </a:rPr>
              <a:t>. IETF does not define architecture for the SNMP management model explicitly. However, it does exist implicitly. The organization, information, and communication models are similar to OSI models. </a:t>
            </a:r>
          </a:p>
          <a:p>
            <a:pPr>
              <a:spcAft>
                <a:spcPts val="1200"/>
              </a:spcAft>
            </a:pPr>
            <a:r>
              <a:rPr lang="en-US" sz="1800" dirty="0" smtClean="0">
                <a:latin typeface="Candara" panose="020E0502030303020204" pitchFamily="34" charset="0"/>
              </a:rPr>
              <a:t>The </a:t>
            </a:r>
            <a:r>
              <a:rPr lang="en-US" sz="1800" b="1" dirty="0" smtClean="0">
                <a:latin typeface="Candara" panose="020E0502030303020204" pitchFamily="34" charset="0"/>
              </a:rPr>
              <a:t>SNMP network management model</a:t>
            </a:r>
            <a:r>
              <a:rPr lang="en-US" sz="1800" dirty="0" smtClean="0">
                <a:latin typeface="Candara" panose="020E0502030303020204" pitchFamily="34" charset="0"/>
              </a:rPr>
              <a:t> dresses the </a:t>
            </a:r>
            <a:r>
              <a:rPr lang="en-US" sz="1800" b="1" dirty="0" smtClean="0">
                <a:latin typeface="Candara" panose="020E0502030303020204" pitchFamily="34" charset="0"/>
              </a:rPr>
              <a:t>functional model </a:t>
            </a:r>
            <a:r>
              <a:rPr lang="en-US" sz="1800" dirty="0" smtClean="0">
                <a:latin typeface="Candara" panose="020E0502030303020204" pitchFamily="34" charset="0"/>
              </a:rPr>
              <a:t>in terms of </a:t>
            </a:r>
            <a:r>
              <a:rPr lang="en-US" sz="1800" b="1" dirty="0" smtClean="0">
                <a:latin typeface="Candara" panose="020E0502030303020204" pitchFamily="34" charset="0"/>
              </a:rPr>
              <a:t>operations</a:t>
            </a:r>
            <a:r>
              <a:rPr lang="en-US" sz="1800" dirty="0" smtClean="0">
                <a:latin typeface="Candara" panose="020E0502030303020204" pitchFamily="34" charset="0"/>
              </a:rPr>
              <a:t>, </a:t>
            </a:r>
            <a:r>
              <a:rPr lang="en-US" sz="1800" b="1" dirty="0" smtClean="0">
                <a:latin typeface="Candara" panose="020E0502030303020204" pitchFamily="34" charset="0"/>
              </a:rPr>
              <a:t>administration</a:t>
            </a:r>
            <a:r>
              <a:rPr lang="en-US" sz="1800" dirty="0" smtClean="0">
                <a:latin typeface="Candara" panose="020E0502030303020204" pitchFamily="34" charset="0"/>
              </a:rPr>
              <a:t>, and </a:t>
            </a:r>
            <a:r>
              <a:rPr lang="en-US" sz="1800" b="1" dirty="0" smtClean="0">
                <a:latin typeface="Candara" panose="020E0502030303020204" pitchFamily="34" charset="0"/>
              </a:rPr>
              <a:t>security</a:t>
            </a:r>
            <a:r>
              <a:rPr lang="en-US" sz="1800" dirty="0" smtClean="0">
                <a:latin typeface="Candara" panose="020E0502030303020204" pitchFamily="34" charset="0"/>
              </a:rPr>
              <a:t>. SNMP-based management is widely used for campus-wide networks, although enterprise-wide networks are also managed by using distributed configurations of SNMP-based network management systems (NMSs). </a:t>
            </a:r>
          </a:p>
          <a:p>
            <a:pPr>
              <a:spcAft>
                <a:spcPts val="1200"/>
              </a:spcAft>
            </a:pPr>
            <a:r>
              <a:rPr lang="en-US" sz="1800" dirty="0" smtClean="0">
                <a:latin typeface="Candara" panose="020E0502030303020204" pitchFamily="34" charset="0"/>
              </a:rPr>
              <a:t>SNMP-based management systems, tools, and applications are addressed in Chapter 9. The third standard listed in Table 3.1 is the TMN, which is based on the OSI model. Thus, the four models apply to TMN. The focus of the TMN standard is towards managing telecommunications networks.</a:t>
            </a:r>
          </a:p>
          <a:p>
            <a:pPr>
              <a:spcAft>
                <a:spcPts val="1200"/>
              </a:spcAft>
            </a:pPr>
            <a:r>
              <a:rPr lang="en-US" sz="1800" dirty="0" smtClean="0">
                <a:latin typeface="Candara" panose="020E0502030303020204" pitchFamily="34" charset="0"/>
              </a:rPr>
              <a:t>As mentioned earlier, it extends the application functions of OSI further into business and service considerations. Operations systems support service and business management. The fourth standard in Table 3.1 is the IEEE Standard on management and is dedicated to the management of layers 1 and 2 of the OSI Reference Model. It is applicable to LAN and MAN. LAN refers to local area network and MAN (Metropolitan Area Network) refers to metropolitan (intra-city) network. It also addresses standards on broadband network management, which is of great relevance to the current technology. Broadband management is covered in Part IV. Since it deals only with physical and data link layers, it is primarily concerned with the communication model.</a:t>
            </a:r>
          </a:p>
          <a:p>
            <a:pPr>
              <a:spcAft>
                <a:spcPts val="1200"/>
              </a:spcAft>
            </a:pPr>
            <a:r>
              <a:rPr lang="en-US" sz="1800" dirty="0" smtClean="0">
                <a:latin typeface="Candara" panose="020E0502030303020204" pitchFamily="34" charset="0"/>
              </a:rPr>
              <a:t>In </a:t>
            </a:r>
            <a:r>
              <a:rPr lang="en-US" sz="1800" b="1" dirty="0" smtClean="0">
                <a:latin typeface="Candara" panose="020E0502030303020204" pitchFamily="34" charset="0"/>
              </a:rPr>
              <a:t>Web-based </a:t>
            </a:r>
            <a:r>
              <a:rPr lang="en-US" sz="1800" dirty="0" smtClean="0">
                <a:latin typeface="Candara" panose="020E0502030303020204" pitchFamily="34" charset="0"/>
              </a:rPr>
              <a:t>and</a:t>
            </a:r>
            <a:r>
              <a:rPr lang="en-US" sz="1800" b="1" dirty="0" smtClean="0">
                <a:latin typeface="Candara" panose="020E0502030303020204" pitchFamily="34" charset="0"/>
              </a:rPr>
              <a:t> object-oriented management</a:t>
            </a:r>
            <a:r>
              <a:rPr lang="en-US" sz="1800" dirty="0" smtClean="0">
                <a:latin typeface="Candara" panose="020E0502030303020204" pitchFamily="34" charset="0"/>
              </a:rPr>
              <a:t>, the organization model uses Web server-Web browser architecture. Much of the object-oriented technology, such as hypermedia server, CORBA-oriented transportation, and client-server push-technology are influencing Web-based management. </a:t>
            </a:r>
          </a:p>
          <a:p>
            <a:pPr>
              <a:spcAft>
                <a:spcPts val="1200"/>
              </a:spcAft>
            </a:pPr>
            <a:r>
              <a:rPr lang="en-US" sz="1800" dirty="0" smtClean="0">
                <a:latin typeface="Candara" panose="020E0502030303020204" pitchFamily="34" charset="0"/>
              </a:rPr>
              <a:t>Applications developed under Web-based management could still fall under the OSI functional model. </a:t>
            </a:r>
          </a:p>
          <a:p>
            <a:pPr>
              <a:spcAft>
                <a:spcPts val="1200"/>
              </a:spcAft>
            </a:pPr>
            <a:r>
              <a:rPr lang="en-US" sz="1800" dirty="0" smtClean="0">
                <a:latin typeface="Candara" panose="020E0502030303020204" pitchFamily="34" charset="0"/>
              </a:rPr>
              <a:t>We will now look at each of the models.</a:t>
            </a:r>
            <a:endParaRPr lang="ar-SA" sz="1800" dirty="0">
              <a:latin typeface="Candara" panose="020E0502030303020204" pitchFamily="34" charset="0"/>
            </a:endParaRPr>
          </a:p>
        </p:txBody>
      </p:sp>
    </p:spTree>
    <p:extLst>
      <p:ext uri="{BB962C8B-B14F-4D97-AF65-F5344CB8AC3E}">
        <p14:creationId xmlns:p14="http://schemas.microsoft.com/office/powerpoint/2010/main" val="502657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5" y="391775"/>
            <a:ext cx="4269117" cy="461665"/>
          </a:xfrm>
          <a:prstGeom prst="rect">
            <a:avLst/>
          </a:prstGeom>
          <a:noFill/>
        </p:spPr>
        <p:txBody>
          <a:bodyPr wrap="none" rtlCol="1">
            <a:spAutoFit/>
          </a:bodyPr>
          <a:lstStyle>
            <a:defPPr marR="0" lvl="0" algn="l" rtl="0">
              <a:lnSpc>
                <a:spcPct val="100000"/>
              </a:lnSpc>
              <a:spcBef>
                <a:spcPts val="0"/>
              </a:spcBef>
              <a:spcAft>
                <a:spcPts val="0"/>
              </a:spcAft>
              <a:defRPr/>
            </a:defPPr>
            <a:lvl1pPr>
              <a:defRPr sz="2400" b="1">
                <a:solidFill>
                  <a:srgbClr val="0070C0"/>
                </a:solidFill>
              </a:defRPr>
            </a:lvl1pPr>
          </a:lstStyle>
          <a:p>
            <a:r>
              <a:rPr lang="en-US" dirty="0">
                <a:solidFill>
                  <a:srgbClr val="669900"/>
                </a:solidFill>
              </a:rPr>
              <a:t>3.3 ORGANIZATION MODEL</a:t>
            </a:r>
            <a:endParaRPr lang="ar-SA" dirty="0">
              <a:solidFill>
                <a:srgbClr val="669900"/>
              </a:solidFill>
            </a:endParaRPr>
          </a:p>
        </p:txBody>
      </p:sp>
      <p:sp>
        <p:nvSpPr>
          <p:cNvPr id="3" name="TextBox 2"/>
          <p:cNvSpPr txBox="1"/>
          <p:nvPr/>
        </p:nvSpPr>
        <p:spPr>
          <a:xfrm>
            <a:off x="85345" y="853440"/>
            <a:ext cx="11850623" cy="4939814"/>
          </a:xfrm>
          <a:prstGeom prst="rect">
            <a:avLst/>
          </a:prstGeom>
          <a:noFill/>
        </p:spPr>
        <p:txBody>
          <a:bodyPr wrap="square" rtlCol="1">
            <a:spAutoFit/>
          </a:bodyPr>
          <a:lstStyle/>
          <a:p>
            <a:pPr>
              <a:spcAft>
                <a:spcPts val="600"/>
              </a:spcAft>
            </a:pPr>
            <a:r>
              <a:rPr lang="en-US" sz="2000" b="1" dirty="0">
                <a:latin typeface="Candara" panose="020E0502030303020204" pitchFamily="34" charset="0"/>
              </a:rPr>
              <a:t>The organization model describes the </a:t>
            </a:r>
            <a:r>
              <a:rPr lang="en-US" sz="2000" b="1" dirty="0">
                <a:solidFill>
                  <a:srgbClr val="CC9900"/>
                </a:solidFill>
                <a:latin typeface="Candara" panose="020E0502030303020204" pitchFamily="34" charset="0"/>
              </a:rPr>
              <a:t>components</a:t>
            </a:r>
            <a:r>
              <a:rPr lang="en-US" sz="2000" b="1" dirty="0">
                <a:latin typeface="Candara" panose="020E0502030303020204" pitchFamily="34" charset="0"/>
              </a:rPr>
              <a:t> of network management and their </a:t>
            </a:r>
            <a:r>
              <a:rPr lang="en-US" sz="2000" b="1" dirty="0" smtClean="0">
                <a:solidFill>
                  <a:srgbClr val="CC9900"/>
                </a:solidFill>
                <a:latin typeface="Candara" panose="020E0502030303020204" pitchFamily="34" charset="0"/>
              </a:rPr>
              <a:t>relationships</a:t>
            </a:r>
            <a:r>
              <a:rPr lang="en-US" sz="1800" dirty="0" smtClean="0">
                <a:latin typeface="Candara" panose="020E0502030303020204" pitchFamily="34" charset="0"/>
              </a:rPr>
              <a:t>. </a:t>
            </a:r>
          </a:p>
          <a:p>
            <a:pPr>
              <a:spcAft>
                <a:spcPts val="600"/>
              </a:spcAft>
            </a:pPr>
            <a:r>
              <a:rPr lang="en-US" sz="1800" b="1" dirty="0" smtClean="0">
                <a:latin typeface="Candara" panose="020E0502030303020204" pitchFamily="34" charset="0"/>
              </a:rPr>
              <a:t>Figure </a:t>
            </a:r>
            <a:r>
              <a:rPr lang="en-US" sz="1800" b="1" dirty="0">
                <a:latin typeface="Candara" panose="020E0502030303020204" pitchFamily="34" charset="0"/>
              </a:rPr>
              <a:t>3.2 </a:t>
            </a:r>
            <a:r>
              <a:rPr lang="en-US" sz="1800" dirty="0">
                <a:latin typeface="Candara" panose="020E0502030303020204" pitchFamily="34" charset="0"/>
              </a:rPr>
              <a:t>shows a representation of a </a:t>
            </a:r>
            <a:r>
              <a:rPr lang="en-US" sz="1800" b="1" dirty="0">
                <a:latin typeface="Candara" panose="020E0502030303020204" pitchFamily="34" charset="0"/>
              </a:rPr>
              <a:t>two-tier</a:t>
            </a:r>
            <a:r>
              <a:rPr lang="en-US" sz="1800" dirty="0">
                <a:latin typeface="Candara" panose="020E0502030303020204" pitchFamily="34" charset="0"/>
              </a:rPr>
              <a:t> </a:t>
            </a:r>
            <a:r>
              <a:rPr lang="en-US" sz="1800" b="1" dirty="0">
                <a:latin typeface="Candara" panose="020E0502030303020204" pitchFamily="34" charset="0"/>
              </a:rPr>
              <a:t>model</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600"/>
              </a:spcAft>
            </a:pPr>
            <a:r>
              <a:rPr lang="en-US" sz="1800" b="1" dirty="0" smtClean="0">
                <a:solidFill>
                  <a:srgbClr val="CC9900"/>
                </a:solidFill>
                <a:latin typeface="Candara" panose="020E0502030303020204" pitchFamily="34" charset="0"/>
              </a:rPr>
              <a:t>Network</a:t>
            </a:r>
            <a:r>
              <a:rPr lang="en-US" sz="1800" b="1" dirty="0" smtClean="0">
                <a:latin typeface="Candara" panose="020E0502030303020204" pitchFamily="34" charset="0"/>
              </a:rPr>
              <a:t> </a:t>
            </a:r>
            <a:r>
              <a:rPr lang="en-US" sz="1800" b="1" dirty="0">
                <a:solidFill>
                  <a:srgbClr val="CC9900"/>
                </a:solidFill>
                <a:latin typeface="Candara" panose="020E0502030303020204" pitchFamily="34" charset="0"/>
              </a:rPr>
              <a:t>objects</a:t>
            </a:r>
            <a:r>
              <a:rPr lang="en-US" sz="1800" b="1" dirty="0">
                <a:latin typeface="Candara" panose="020E0502030303020204" pitchFamily="34" charset="0"/>
              </a:rPr>
              <a:t> </a:t>
            </a:r>
            <a:r>
              <a:rPr lang="en-US" sz="1800" dirty="0">
                <a:latin typeface="Candara" panose="020E0502030303020204" pitchFamily="34" charset="0"/>
              </a:rPr>
              <a:t>consist of </a:t>
            </a:r>
            <a:r>
              <a:rPr lang="en-US" sz="1800" b="1" dirty="0">
                <a:solidFill>
                  <a:srgbClr val="0070C0"/>
                </a:solidFill>
                <a:latin typeface="Candara" panose="020E0502030303020204" pitchFamily="34" charset="0"/>
              </a:rPr>
              <a:t>network</a:t>
            </a:r>
            <a:r>
              <a:rPr lang="en-US" sz="1800" dirty="0">
                <a:solidFill>
                  <a:srgbClr val="0070C0"/>
                </a:solidFill>
                <a:latin typeface="Candara" panose="020E0502030303020204" pitchFamily="34" charset="0"/>
              </a:rPr>
              <a:t> </a:t>
            </a:r>
            <a:r>
              <a:rPr lang="en-US" sz="1800" b="1" dirty="0" smtClean="0">
                <a:solidFill>
                  <a:srgbClr val="0070C0"/>
                </a:solidFill>
                <a:latin typeface="Candara" panose="020E0502030303020204" pitchFamily="34" charset="0"/>
              </a:rPr>
              <a:t>elements</a:t>
            </a:r>
            <a:r>
              <a:rPr lang="en-US" sz="1800" dirty="0" smtClean="0">
                <a:solidFill>
                  <a:srgbClr val="0070C0"/>
                </a:solidFill>
                <a:latin typeface="Candara" panose="020E0502030303020204" pitchFamily="34" charset="0"/>
              </a:rPr>
              <a:t> </a:t>
            </a:r>
            <a:r>
              <a:rPr lang="en-US" sz="1800" dirty="0" smtClean="0">
                <a:latin typeface="Candara" panose="020E0502030303020204" pitchFamily="34" charset="0"/>
              </a:rPr>
              <a:t>such </a:t>
            </a:r>
            <a:r>
              <a:rPr lang="en-US" sz="1800" dirty="0">
                <a:latin typeface="Candara" panose="020E0502030303020204" pitchFamily="34" charset="0"/>
              </a:rPr>
              <a:t>as </a:t>
            </a:r>
            <a:r>
              <a:rPr lang="en-US" sz="1800" b="1" dirty="0">
                <a:solidFill>
                  <a:srgbClr val="CC9900"/>
                </a:solidFill>
                <a:latin typeface="Candara" panose="020E0502030303020204" pitchFamily="34" charset="0"/>
              </a:rPr>
              <a:t>hosts</a:t>
            </a:r>
            <a:r>
              <a:rPr lang="en-US" sz="1800" dirty="0">
                <a:latin typeface="Candara" panose="020E0502030303020204" pitchFamily="34" charset="0"/>
              </a:rPr>
              <a:t>, </a:t>
            </a:r>
            <a:r>
              <a:rPr lang="en-US" sz="1800" b="1" dirty="0">
                <a:solidFill>
                  <a:srgbClr val="CC9900"/>
                </a:solidFill>
                <a:latin typeface="Candara" panose="020E0502030303020204" pitchFamily="34" charset="0"/>
              </a:rPr>
              <a:t>hubs</a:t>
            </a:r>
            <a:r>
              <a:rPr lang="en-US" sz="1800" dirty="0">
                <a:latin typeface="Candara" panose="020E0502030303020204" pitchFamily="34" charset="0"/>
              </a:rPr>
              <a:t>, </a:t>
            </a:r>
            <a:r>
              <a:rPr lang="en-US" sz="1800" b="1" dirty="0">
                <a:solidFill>
                  <a:srgbClr val="CC9900"/>
                </a:solidFill>
                <a:latin typeface="Candara" panose="020E0502030303020204" pitchFamily="34" charset="0"/>
              </a:rPr>
              <a:t>bridges</a:t>
            </a:r>
            <a:r>
              <a:rPr lang="en-US" sz="1800" dirty="0">
                <a:latin typeface="Candara" panose="020E0502030303020204" pitchFamily="34" charset="0"/>
              </a:rPr>
              <a:t>, </a:t>
            </a:r>
            <a:r>
              <a:rPr lang="en-US" sz="1800" b="1" dirty="0">
                <a:solidFill>
                  <a:srgbClr val="CC9900"/>
                </a:solidFill>
                <a:latin typeface="Candara" panose="020E0502030303020204" pitchFamily="34" charset="0"/>
              </a:rPr>
              <a:t>routers</a:t>
            </a:r>
            <a:r>
              <a:rPr lang="en-US" sz="1800" dirty="0">
                <a:latin typeface="Candara" panose="020E0502030303020204" pitchFamily="34" charset="0"/>
              </a:rPr>
              <a:t>, etc. They can be classified into </a:t>
            </a:r>
            <a:r>
              <a:rPr lang="en-US" sz="1800" b="1" dirty="0">
                <a:latin typeface="Candara" panose="020E0502030303020204" pitchFamily="34" charset="0"/>
              </a:rPr>
              <a:t>managed</a:t>
            </a:r>
            <a:r>
              <a:rPr lang="en-US" sz="1800" dirty="0">
                <a:latin typeface="Candara" panose="020E0502030303020204" pitchFamily="34" charset="0"/>
              </a:rPr>
              <a:t> and </a:t>
            </a:r>
            <a:r>
              <a:rPr lang="en-US" sz="1800" b="1" dirty="0">
                <a:latin typeface="Candara" panose="020E0502030303020204" pitchFamily="34" charset="0"/>
              </a:rPr>
              <a:t>unmanaged</a:t>
            </a:r>
            <a:r>
              <a:rPr lang="en-US" sz="1800" dirty="0">
                <a:latin typeface="Candara" panose="020E0502030303020204" pitchFamily="34" charset="0"/>
              </a:rPr>
              <a:t> </a:t>
            </a:r>
            <a:r>
              <a:rPr lang="en-US" sz="1800" b="1" dirty="0" smtClean="0">
                <a:latin typeface="Candara" panose="020E0502030303020204" pitchFamily="34" charset="0"/>
              </a:rPr>
              <a:t>objects</a:t>
            </a:r>
            <a:r>
              <a:rPr lang="en-US" sz="1800" dirty="0" smtClean="0">
                <a:latin typeface="Candara" panose="020E0502030303020204" pitchFamily="34" charset="0"/>
              </a:rPr>
              <a:t> or </a:t>
            </a:r>
            <a:r>
              <a:rPr lang="en-US" sz="1800" b="1" dirty="0">
                <a:latin typeface="Candara" panose="020E0502030303020204" pitchFamily="34" charset="0"/>
              </a:rPr>
              <a:t>elements</a:t>
            </a:r>
            <a:r>
              <a:rPr lang="en-US" sz="1800" dirty="0">
                <a:latin typeface="Candara" panose="020E0502030303020204" pitchFamily="34" charset="0"/>
              </a:rPr>
              <a:t>. The managed elements have a management </a:t>
            </a:r>
            <a:r>
              <a:rPr lang="en-US" sz="1800" b="1" dirty="0">
                <a:latin typeface="Candara" panose="020E0502030303020204" pitchFamily="34" charset="0"/>
              </a:rPr>
              <a:t>process</a:t>
            </a:r>
            <a:r>
              <a:rPr lang="en-US" sz="1800" dirty="0">
                <a:latin typeface="Candara" panose="020E0502030303020204" pitchFamily="34" charset="0"/>
              </a:rPr>
              <a:t> running in them called an </a:t>
            </a:r>
            <a:r>
              <a:rPr lang="en-US" sz="1800" b="1" dirty="0">
                <a:solidFill>
                  <a:srgbClr val="0070C0"/>
                </a:solidFill>
                <a:latin typeface="Candara" panose="020E0502030303020204" pitchFamily="34" charset="0"/>
              </a:rPr>
              <a:t>agent</a:t>
            </a:r>
            <a:r>
              <a:rPr lang="en-US" sz="1800" dirty="0">
                <a:latin typeface="Candara" panose="020E0502030303020204" pitchFamily="34" charset="0"/>
              </a:rPr>
              <a:t>. </a:t>
            </a:r>
            <a:r>
              <a:rPr lang="en-US" sz="1800" dirty="0" smtClean="0">
                <a:latin typeface="Candara" panose="020E0502030303020204" pitchFamily="34" charset="0"/>
              </a:rPr>
              <a:t>The unmanaged </a:t>
            </a:r>
            <a:r>
              <a:rPr lang="en-US" sz="1800" dirty="0">
                <a:latin typeface="Candara" panose="020E0502030303020204" pitchFamily="34" charset="0"/>
              </a:rPr>
              <a:t>elements do </a:t>
            </a:r>
            <a:r>
              <a:rPr lang="en-US" sz="1800" b="1" dirty="0">
                <a:latin typeface="Candara" panose="020E0502030303020204" pitchFamily="34" charset="0"/>
              </a:rPr>
              <a:t>not</a:t>
            </a:r>
            <a:r>
              <a:rPr lang="en-US" sz="1800" dirty="0">
                <a:latin typeface="Candara" panose="020E0502030303020204" pitchFamily="34" charset="0"/>
              </a:rPr>
              <a:t> have a management process running in them. For example, one can buy </a:t>
            </a:r>
            <a:r>
              <a:rPr lang="en-US" sz="1800" dirty="0" smtClean="0">
                <a:latin typeface="Candara" panose="020E0502030303020204" pitchFamily="34" charset="0"/>
              </a:rPr>
              <a:t>a managed </a:t>
            </a:r>
            <a:r>
              <a:rPr lang="en-US" sz="1800" dirty="0">
                <a:latin typeface="Candara" panose="020E0502030303020204" pitchFamily="34" charset="0"/>
              </a:rPr>
              <a:t>or unmanaged hub. Obviously the </a:t>
            </a:r>
            <a:r>
              <a:rPr lang="en-US" sz="1800" b="1" dirty="0">
                <a:latin typeface="Candara" panose="020E0502030303020204" pitchFamily="34" charset="0"/>
              </a:rPr>
              <a:t>managed hub</a:t>
            </a:r>
            <a:r>
              <a:rPr lang="en-US" sz="1800" dirty="0">
                <a:latin typeface="Candara" panose="020E0502030303020204" pitchFamily="34" charset="0"/>
              </a:rPr>
              <a:t> has management capability built into it </a:t>
            </a:r>
            <a:r>
              <a:rPr lang="en-US" sz="1800" dirty="0" smtClean="0">
                <a:latin typeface="Candara" panose="020E0502030303020204" pitchFamily="34" charset="0"/>
              </a:rPr>
              <a:t>and hence </a:t>
            </a:r>
            <a:r>
              <a:rPr lang="en-US" sz="1800" dirty="0">
                <a:latin typeface="Candara" panose="020E0502030303020204" pitchFamily="34" charset="0"/>
              </a:rPr>
              <a:t>is more expensive than the unmanaged hub, which does not have an agent running in it</a:t>
            </a:r>
            <a:r>
              <a:rPr lang="en-US" sz="1800" dirty="0" smtClean="0">
                <a:latin typeface="Candara" panose="020E0502030303020204" pitchFamily="34" charset="0"/>
              </a:rPr>
              <a:t>. The </a:t>
            </a:r>
            <a:r>
              <a:rPr lang="en-US" sz="1800" b="1" dirty="0" smtClean="0">
                <a:solidFill>
                  <a:srgbClr val="0070C0"/>
                </a:solidFill>
                <a:latin typeface="Candara" panose="020E0502030303020204" pitchFamily="34" charset="0"/>
              </a:rPr>
              <a:t>manager </a:t>
            </a:r>
            <a:r>
              <a:rPr lang="en-US" sz="1800" b="1" dirty="0">
                <a:solidFill>
                  <a:srgbClr val="0070C0"/>
                </a:solidFill>
                <a:latin typeface="Candara" panose="020E0502030303020204" pitchFamily="34" charset="0"/>
              </a:rPr>
              <a:t>communicates </a:t>
            </a:r>
            <a:r>
              <a:rPr lang="en-US" sz="1800" dirty="0">
                <a:latin typeface="Candara" panose="020E0502030303020204" pitchFamily="34" charset="0"/>
              </a:rPr>
              <a:t>with the </a:t>
            </a:r>
            <a:r>
              <a:rPr lang="en-US" sz="1800" b="1" dirty="0">
                <a:solidFill>
                  <a:srgbClr val="0070C0"/>
                </a:solidFill>
                <a:latin typeface="Candara" panose="020E0502030303020204" pitchFamily="34" charset="0"/>
              </a:rPr>
              <a:t>agent</a:t>
            </a:r>
            <a:r>
              <a:rPr lang="en-US" sz="1800" dirty="0">
                <a:solidFill>
                  <a:srgbClr val="0070C0"/>
                </a:solidFill>
                <a:latin typeface="Candara" panose="020E0502030303020204" pitchFamily="34" charset="0"/>
              </a:rPr>
              <a:t> </a:t>
            </a:r>
            <a:r>
              <a:rPr lang="en-US" sz="1800" dirty="0">
                <a:latin typeface="Candara" panose="020E0502030303020204" pitchFamily="34" charset="0"/>
              </a:rPr>
              <a:t>in the </a:t>
            </a:r>
            <a:r>
              <a:rPr lang="en-US" sz="1800" b="1" dirty="0">
                <a:latin typeface="Candara" panose="020E0502030303020204" pitchFamily="34" charset="0"/>
              </a:rPr>
              <a:t>managed element</a:t>
            </a:r>
            <a:r>
              <a:rPr lang="en-US" sz="1800" dirty="0">
                <a:latin typeface="Candara" panose="020E0502030303020204" pitchFamily="34" charset="0"/>
              </a:rPr>
              <a:t>.</a:t>
            </a:r>
          </a:p>
          <a:p>
            <a:pPr>
              <a:spcAft>
                <a:spcPts val="600"/>
              </a:spcAft>
            </a:pPr>
            <a:r>
              <a:rPr lang="en-US" sz="1800" dirty="0">
                <a:latin typeface="Candara" panose="020E0502030303020204" pitchFamily="34" charset="0"/>
              </a:rPr>
              <a:t>The </a:t>
            </a:r>
            <a:r>
              <a:rPr lang="en-US" sz="1800" b="1" dirty="0">
                <a:latin typeface="Candara" panose="020E0502030303020204" pitchFamily="34" charset="0"/>
              </a:rPr>
              <a:t>manager manages </a:t>
            </a:r>
            <a:r>
              <a:rPr lang="en-US" sz="1800" dirty="0">
                <a:latin typeface="Candara" panose="020E0502030303020204" pitchFamily="34" charset="0"/>
              </a:rPr>
              <a:t>the managed element. As shown in Figure 3.2, there is a </a:t>
            </a:r>
            <a:r>
              <a:rPr lang="en-US" sz="1800" b="1" dirty="0">
                <a:latin typeface="Candara" panose="020E0502030303020204" pitchFamily="34" charset="0"/>
              </a:rPr>
              <a:t>database</a:t>
            </a:r>
            <a:r>
              <a:rPr lang="en-US" sz="1800" dirty="0">
                <a:latin typeface="Candara" panose="020E0502030303020204" pitchFamily="34" charset="0"/>
              </a:rPr>
              <a:t> </a:t>
            </a:r>
            <a:r>
              <a:rPr lang="en-US" sz="1800" dirty="0" smtClean="0">
                <a:latin typeface="Candara" panose="020E0502030303020204" pitchFamily="34" charset="0"/>
              </a:rPr>
              <a:t>in the manager</a:t>
            </a:r>
            <a:r>
              <a:rPr lang="en-US" sz="1800" dirty="0">
                <a:latin typeface="Candara" panose="020E0502030303020204" pitchFamily="34" charset="0"/>
              </a:rPr>
              <a:t>, but </a:t>
            </a:r>
            <a:r>
              <a:rPr lang="en-US" sz="1800" b="1" dirty="0">
                <a:latin typeface="Candara" panose="020E0502030303020204" pitchFamily="34" charset="0"/>
              </a:rPr>
              <a:t>not</a:t>
            </a:r>
            <a:r>
              <a:rPr lang="en-US" sz="1800" dirty="0">
                <a:latin typeface="Candara" panose="020E0502030303020204" pitchFamily="34" charset="0"/>
              </a:rPr>
              <a:t> </a:t>
            </a:r>
            <a:r>
              <a:rPr lang="en-US" sz="1800" dirty="0" smtClean="0">
                <a:latin typeface="Candara" panose="020E0502030303020204" pitchFamily="34" charset="0"/>
              </a:rPr>
              <a:t>in the </a:t>
            </a:r>
            <a:r>
              <a:rPr lang="en-US" sz="1800" dirty="0">
                <a:latin typeface="Candara" panose="020E0502030303020204" pitchFamily="34" charset="0"/>
              </a:rPr>
              <a:t>agent. </a:t>
            </a:r>
            <a:r>
              <a:rPr lang="en-US" sz="1800" b="1" dirty="0">
                <a:solidFill>
                  <a:srgbClr val="0070C0"/>
                </a:solidFill>
                <a:latin typeface="Candara" panose="020E0502030303020204" pitchFamily="34" charset="0"/>
              </a:rPr>
              <a:t>The manager queries and receives management data from the agent, </a:t>
            </a:r>
            <a:r>
              <a:rPr lang="en-US" sz="1800" b="1" dirty="0" smtClean="0">
                <a:solidFill>
                  <a:srgbClr val="0070C0"/>
                </a:solidFill>
                <a:latin typeface="Candara" panose="020E0502030303020204" pitchFamily="34" charset="0"/>
              </a:rPr>
              <a:t>processes them</a:t>
            </a:r>
            <a:r>
              <a:rPr lang="en-US" sz="1800" b="1" dirty="0">
                <a:solidFill>
                  <a:srgbClr val="0070C0"/>
                </a:solidFill>
                <a:latin typeface="Candara" panose="020E0502030303020204" pitchFamily="34" charset="0"/>
              </a:rPr>
              <a:t>, and stores them in its database. The agent can also send a minimal set of alarm information to </a:t>
            </a:r>
            <a:r>
              <a:rPr lang="en-US" sz="1800" b="1" dirty="0" smtClean="0">
                <a:solidFill>
                  <a:srgbClr val="0070C0"/>
                </a:solidFill>
                <a:latin typeface="Candara" panose="020E0502030303020204" pitchFamily="34" charset="0"/>
              </a:rPr>
              <a:t>the manager </a:t>
            </a:r>
            <a:r>
              <a:rPr lang="en-US" sz="1800" b="1" dirty="0">
                <a:solidFill>
                  <a:srgbClr val="0070C0"/>
                </a:solidFill>
                <a:latin typeface="Candara" panose="020E0502030303020204" pitchFamily="34" charset="0"/>
              </a:rPr>
              <a:t>unsolicited.</a:t>
            </a:r>
          </a:p>
          <a:p>
            <a:pPr>
              <a:spcAft>
                <a:spcPts val="600"/>
              </a:spcAft>
            </a:pPr>
            <a:r>
              <a:rPr lang="en-US" sz="1800" b="1" dirty="0">
                <a:latin typeface="Candara" panose="020E0502030303020204" pitchFamily="34" charset="0"/>
              </a:rPr>
              <a:t>Figure 3.3</a:t>
            </a:r>
            <a:r>
              <a:rPr lang="en-US" sz="1800" dirty="0">
                <a:latin typeface="Candara" panose="020E0502030303020204" pitchFamily="34" charset="0"/>
              </a:rPr>
              <a:t> presents a </a:t>
            </a:r>
            <a:r>
              <a:rPr lang="en-US" sz="1800" b="1" dirty="0">
                <a:latin typeface="Candara" panose="020E0502030303020204" pitchFamily="34" charset="0"/>
              </a:rPr>
              <a:t>three-tier</a:t>
            </a:r>
            <a:r>
              <a:rPr lang="en-US" sz="1800" dirty="0">
                <a:latin typeface="Candara" panose="020E0502030303020204" pitchFamily="34" charset="0"/>
              </a:rPr>
              <a:t> configuration. The intermediate layer acts as both agent and </a:t>
            </a:r>
            <a:r>
              <a:rPr lang="en-US" sz="1800" dirty="0" smtClean="0">
                <a:latin typeface="Candara" panose="020E0502030303020204" pitchFamily="34" charset="0"/>
              </a:rPr>
              <a:t>manager</a:t>
            </a:r>
            <a:r>
              <a:rPr lang="en-US" sz="1800" dirty="0">
                <a:latin typeface="Candara" panose="020E0502030303020204" pitchFamily="34" charset="0"/>
              </a:rPr>
              <a:t>. As </a:t>
            </a:r>
            <a:r>
              <a:rPr lang="en-US" sz="1800" b="1" dirty="0">
                <a:latin typeface="Candara" panose="020E0502030303020204" pitchFamily="34" charset="0"/>
              </a:rPr>
              <a:t>manager</a:t>
            </a:r>
            <a:r>
              <a:rPr lang="en-US" sz="1800" dirty="0">
                <a:latin typeface="Candara" panose="020E0502030303020204" pitchFamily="34" charset="0"/>
              </a:rPr>
              <a:t>, it collects data from the network elements, processes them, and stores the results </a:t>
            </a:r>
            <a:r>
              <a:rPr lang="en-US" sz="1800" dirty="0" smtClean="0">
                <a:latin typeface="Candara" panose="020E0502030303020204" pitchFamily="34" charset="0"/>
              </a:rPr>
              <a:t>in its </a:t>
            </a:r>
            <a:r>
              <a:rPr lang="en-US" sz="1800" dirty="0">
                <a:latin typeface="Candara" panose="020E0502030303020204" pitchFamily="34" charset="0"/>
              </a:rPr>
              <a:t>database. As </a:t>
            </a:r>
            <a:r>
              <a:rPr lang="en-US" sz="1800" b="1" dirty="0">
                <a:latin typeface="Candara" panose="020E0502030303020204" pitchFamily="34" charset="0"/>
              </a:rPr>
              <a:t>agent</a:t>
            </a:r>
            <a:r>
              <a:rPr lang="en-US" sz="1800" dirty="0">
                <a:latin typeface="Candara" panose="020E0502030303020204" pitchFamily="34" charset="0"/>
              </a:rPr>
              <a:t>, it transmits information to the top-level manager. For example, an intermediate system is used for making statistical </a:t>
            </a:r>
            <a:r>
              <a:rPr lang="en-US" sz="1800" dirty="0" smtClean="0">
                <a:latin typeface="Candara" panose="020E0502030303020204" pitchFamily="34" charset="0"/>
              </a:rPr>
              <a:t>measurements on </a:t>
            </a:r>
            <a:r>
              <a:rPr lang="en-US" sz="1800" dirty="0">
                <a:latin typeface="Candara" panose="020E0502030303020204" pitchFamily="34" charset="0"/>
              </a:rPr>
              <a:t>a network and passes the information as </a:t>
            </a:r>
            <a:r>
              <a:rPr lang="en-US" sz="1800" dirty="0" smtClean="0">
                <a:latin typeface="Candara" panose="020E0502030303020204" pitchFamily="34" charset="0"/>
              </a:rPr>
              <a:t>needed to </a:t>
            </a:r>
            <a:r>
              <a:rPr lang="en-US" sz="1800" dirty="0">
                <a:latin typeface="Candara" panose="020E0502030303020204" pitchFamily="34" charset="0"/>
              </a:rPr>
              <a:t>the top-level manager.</a:t>
            </a:r>
            <a:endParaRPr lang="en-US" sz="1800" dirty="0" smtClean="0">
              <a:latin typeface="Candara" panose="020E0502030303020204" pitchFamily="34" charset="0"/>
            </a:endParaRPr>
          </a:p>
          <a:p>
            <a:pPr>
              <a:spcAft>
                <a:spcPts val="600"/>
              </a:spcAft>
            </a:pPr>
            <a:endParaRPr lang="ar-SA" sz="1800" dirty="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6010656" y="6101247"/>
            <a:ext cx="5426158" cy="2609937"/>
          </a:xfrm>
          <a:prstGeom prst="rect">
            <a:avLst/>
          </a:prstGeom>
        </p:spPr>
      </p:pic>
      <p:pic>
        <p:nvPicPr>
          <p:cNvPr id="5" name="Picture 4"/>
          <p:cNvPicPr>
            <a:picLocks noChangeAspect="1"/>
          </p:cNvPicPr>
          <p:nvPr/>
        </p:nvPicPr>
        <p:blipFill>
          <a:blip r:embed="rId3"/>
          <a:stretch>
            <a:fillRect/>
          </a:stretch>
        </p:blipFill>
        <p:spPr>
          <a:xfrm>
            <a:off x="584593" y="6048396"/>
            <a:ext cx="5207231" cy="2662788"/>
          </a:xfrm>
          <a:prstGeom prst="rect">
            <a:avLst/>
          </a:prstGeom>
        </p:spPr>
      </p:pic>
      <p:sp>
        <p:nvSpPr>
          <p:cNvPr id="6" name="TextBox 5"/>
          <p:cNvSpPr txBox="1"/>
          <p:nvPr/>
        </p:nvSpPr>
        <p:spPr>
          <a:xfrm>
            <a:off x="6010656" y="233082"/>
            <a:ext cx="702436" cy="307777"/>
          </a:xfrm>
          <a:prstGeom prst="rect">
            <a:avLst/>
          </a:prstGeom>
          <a:noFill/>
        </p:spPr>
        <p:txBody>
          <a:bodyPr wrap="none" rtlCol="0">
            <a:spAutoFit/>
          </a:bodyPr>
          <a:lstStyle/>
          <a:p>
            <a:r>
              <a:rPr lang="en-US" dirty="0" smtClean="0"/>
              <a:t>CH-03</a:t>
            </a:r>
            <a:endParaRPr lang="en-US" dirty="0"/>
          </a:p>
        </p:txBody>
      </p:sp>
    </p:spTree>
    <p:extLst>
      <p:ext uri="{BB962C8B-B14F-4D97-AF65-F5344CB8AC3E}">
        <p14:creationId xmlns:p14="http://schemas.microsoft.com/office/powerpoint/2010/main" val="520671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451" y="276632"/>
            <a:ext cx="4269117" cy="461665"/>
          </a:xfrm>
          <a:prstGeom prst="rect">
            <a:avLst/>
          </a:prstGeom>
          <a:noFill/>
        </p:spPr>
        <p:txBody>
          <a:bodyPr wrap="none" rtlCol="1">
            <a:spAutoFit/>
          </a:bodyPr>
          <a:lstStyle>
            <a:defPPr marR="0" lvl="0" algn="l" rtl="0">
              <a:lnSpc>
                <a:spcPct val="100000"/>
              </a:lnSpc>
              <a:spcBef>
                <a:spcPts val="0"/>
              </a:spcBef>
              <a:spcAft>
                <a:spcPts val="0"/>
              </a:spcAft>
              <a:defRPr/>
            </a:defPPr>
            <a:lvl1pPr>
              <a:defRPr sz="2400" b="1">
                <a:solidFill>
                  <a:srgbClr val="0070C0"/>
                </a:solidFill>
              </a:defRPr>
            </a:lvl1pPr>
          </a:lstStyle>
          <a:p>
            <a:r>
              <a:rPr lang="en-US" dirty="0">
                <a:solidFill>
                  <a:srgbClr val="669900"/>
                </a:solidFill>
              </a:rPr>
              <a:t>3.3 ORGANIZATION MODEL</a:t>
            </a:r>
            <a:endParaRPr lang="ar-SA" dirty="0">
              <a:solidFill>
                <a:srgbClr val="669900"/>
              </a:solidFill>
            </a:endParaRPr>
          </a:p>
        </p:txBody>
      </p:sp>
      <p:sp>
        <p:nvSpPr>
          <p:cNvPr id="3" name="TextBox 2"/>
          <p:cNvSpPr txBox="1"/>
          <p:nvPr/>
        </p:nvSpPr>
        <p:spPr>
          <a:xfrm>
            <a:off x="376519" y="853440"/>
            <a:ext cx="11559450" cy="1308050"/>
          </a:xfrm>
          <a:prstGeom prst="rect">
            <a:avLst/>
          </a:prstGeom>
          <a:noFill/>
        </p:spPr>
        <p:txBody>
          <a:bodyPr wrap="square" rtlCol="1">
            <a:spAutoFit/>
          </a:bodyPr>
          <a:lstStyle/>
          <a:p>
            <a:pPr>
              <a:spcAft>
                <a:spcPts val="600"/>
              </a:spcAft>
            </a:pPr>
            <a:r>
              <a:rPr lang="en-US" sz="2000" b="1" dirty="0">
                <a:latin typeface="Candara" panose="020E0502030303020204" pitchFamily="34" charset="0"/>
              </a:rPr>
              <a:t>The organization model describes the </a:t>
            </a:r>
            <a:r>
              <a:rPr lang="en-US" sz="2000" b="1" dirty="0">
                <a:solidFill>
                  <a:srgbClr val="CC9900"/>
                </a:solidFill>
                <a:latin typeface="Candara" panose="020E0502030303020204" pitchFamily="34" charset="0"/>
              </a:rPr>
              <a:t>components</a:t>
            </a:r>
            <a:r>
              <a:rPr lang="en-US" sz="2000" b="1" dirty="0">
                <a:latin typeface="Candara" panose="020E0502030303020204" pitchFamily="34" charset="0"/>
              </a:rPr>
              <a:t> of network management and their </a:t>
            </a:r>
            <a:r>
              <a:rPr lang="en-US" sz="2000" b="1" dirty="0" smtClean="0">
                <a:solidFill>
                  <a:srgbClr val="CC9900"/>
                </a:solidFill>
                <a:latin typeface="Candara" panose="020E0502030303020204" pitchFamily="34" charset="0"/>
              </a:rPr>
              <a:t>relationships</a:t>
            </a:r>
          </a:p>
          <a:p>
            <a:pPr>
              <a:spcAft>
                <a:spcPts val="600"/>
              </a:spcAft>
            </a:pPr>
            <a:r>
              <a:rPr lang="en-US" sz="1800" b="1" dirty="0">
                <a:solidFill>
                  <a:srgbClr val="CC9900"/>
                </a:solidFill>
                <a:latin typeface="Candara" panose="020E0502030303020204" pitchFamily="34" charset="0"/>
              </a:rPr>
              <a:t>Network</a:t>
            </a:r>
            <a:r>
              <a:rPr lang="en-US" sz="1800" b="1" dirty="0">
                <a:latin typeface="Candara" panose="020E0502030303020204" pitchFamily="34" charset="0"/>
              </a:rPr>
              <a:t> </a:t>
            </a:r>
            <a:r>
              <a:rPr lang="en-US" sz="1800" b="1" dirty="0">
                <a:solidFill>
                  <a:srgbClr val="CC9900"/>
                </a:solidFill>
                <a:latin typeface="Candara" panose="020E0502030303020204" pitchFamily="34" charset="0"/>
              </a:rPr>
              <a:t>objects</a:t>
            </a:r>
            <a:r>
              <a:rPr lang="en-US" sz="1800" b="1" dirty="0">
                <a:latin typeface="Candara" panose="020E0502030303020204" pitchFamily="34" charset="0"/>
              </a:rPr>
              <a:t> </a:t>
            </a:r>
            <a:r>
              <a:rPr lang="en-US" sz="1800" dirty="0">
                <a:latin typeface="Candara" panose="020E0502030303020204" pitchFamily="34" charset="0"/>
              </a:rPr>
              <a:t>consist of </a:t>
            </a:r>
            <a:r>
              <a:rPr lang="en-US" sz="1800" b="1" dirty="0">
                <a:solidFill>
                  <a:srgbClr val="0070C0"/>
                </a:solidFill>
                <a:latin typeface="Candara" panose="020E0502030303020204" pitchFamily="34" charset="0"/>
              </a:rPr>
              <a:t>network</a:t>
            </a:r>
            <a:r>
              <a:rPr lang="en-US" sz="1800" dirty="0">
                <a:solidFill>
                  <a:srgbClr val="0070C0"/>
                </a:solidFill>
                <a:latin typeface="Candara" panose="020E0502030303020204" pitchFamily="34" charset="0"/>
              </a:rPr>
              <a:t> </a:t>
            </a:r>
            <a:r>
              <a:rPr lang="en-US" sz="1800" b="1" dirty="0">
                <a:solidFill>
                  <a:srgbClr val="0070C0"/>
                </a:solidFill>
                <a:latin typeface="Candara" panose="020E0502030303020204" pitchFamily="34" charset="0"/>
              </a:rPr>
              <a:t>elements</a:t>
            </a:r>
            <a:r>
              <a:rPr lang="en-US" sz="1800" dirty="0">
                <a:solidFill>
                  <a:srgbClr val="0070C0"/>
                </a:solidFill>
                <a:latin typeface="Candara" panose="020E0502030303020204" pitchFamily="34" charset="0"/>
              </a:rPr>
              <a:t> </a:t>
            </a:r>
            <a:r>
              <a:rPr lang="en-US" sz="1800" dirty="0">
                <a:latin typeface="Candara" panose="020E0502030303020204" pitchFamily="34" charset="0"/>
              </a:rPr>
              <a:t>such as </a:t>
            </a:r>
            <a:r>
              <a:rPr lang="en-US" sz="1800" b="1" dirty="0">
                <a:solidFill>
                  <a:srgbClr val="CC9900"/>
                </a:solidFill>
                <a:latin typeface="Candara" panose="020E0502030303020204" pitchFamily="34" charset="0"/>
              </a:rPr>
              <a:t>hosts</a:t>
            </a:r>
            <a:r>
              <a:rPr lang="en-US" sz="1800" dirty="0">
                <a:latin typeface="Candara" panose="020E0502030303020204" pitchFamily="34" charset="0"/>
              </a:rPr>
              <a:t>, </a:t>
            </a:r>
            <a:r>
              <a:rPr lang="en-US" sz="1800" b="1" dirty="0">
                <a:solidFill>
                  <a:srgbClr val="CC9900"/>
                </a:solidFill>
                <a:latin typeface="Candara" panose="020E0502030303020204" pitchFamily="34" charset="0"/>
              </a:rPr>
              <a:t>hubs</a:t>
            </a:r>
            <a:r>
              <a:rPr lang="en-US" sz="1800" dirty="0">
                <a:latin typeface="Candara" panose="020E0502030303020204" pitchFamily="34" charset="0"/>
              </a:rPr>
              <a:t>, </a:t>
            </a:r>
            <a:r>
              <a:rPr lang="en-US" sz="1800" b="1" dirty="0">
                <a:solidFill>
                  <a:srgbClr val="CC9900"/>
                </a:solidFill>
                <a:latin typeface="Candara" panose="020E0502030303020204" pitchFamily="34" charset="0"/>
              </a:rPr>
              <a:t>bridges</a:t>
            </a:r>
            <a:r>
              <a:rPr lang="en-US" sz="1800" dirty="0">
                <a:latin typeface="Candara" panose="020E0502030303020204" pitchFamily="34" charset="0"/>
              </a:rPr>
              <a:t>, </a:t>
            </a:r>
            <a:r>
              <a:rPr lang="en-US" sz="1800" b="1" dirty="0">
                <a:solidFill>
                  <a:srgbClr val="CC9900"/>
                </a:solidFill>
                <a:latin typeface="Candara" panose="020E0502030303020204" pitchFamily="34" charset="0"/>
              </a:rPr>
              <a:t>routers</a:t>
            </a:r>
            <a:r>
              <a:rPr lang="en-US" sz="1800" dirty="0">
                <a:latin typeface="Candara" panose="020E0502030303020204" pitchFamily="34" charset="0"/>
              </a:rPr>
              <a:t>, etc. They can be classified into </a:t>
            </a:r>
            <a:r>
              <a:rPr lang="en-US" sz="1800" b="1" dirty="0">
                <a:latin typeface="Candara" panose="020E0502030303020204" pitchFamily="34" charset="0"/>
              </a:rPr>
              <a:t>managed</a:t>
            </a:r>
            <a:r>
              <a:rPr lang="en-US" sz="1800" dirty="0">
                <a:latin typeface="Candara" panose="020E0502030303020204" pitchFamily="34" charset="0"/>
              </a:rPr>
              <a:t> and </a:t>
            </a:r>
            <a:r>
              <a:rPr lang="en-US" sz="1800" b="1" dirty="0">
                <a:latin typeface="Candara" panose="020E0502030303020204" pitchFamily="34" charset="0"/>
              </a:rPr>
              <a:t>unmanaged</a:t>
            </a:r>
            <a:r>
              <a:rPr lang="en-US" sz="1800" dirty="0">
                <a:latin typeface="Candara" panose="020E0502030303020204" pitchFamily="34" charset="0"/>
              </a:rPr>
              <a:t> </a:t>
            </a:r>
            <a:r>
              <a:rPr lang="en-US" sz="1800" b="1" dirty="0">
                <a:latin typeface="Candara" panose="020E0502030303020204" pitchFamily="34" charset="0"/>
              </a:rPr>
              <a:t>objects</a:t>
            </a:r>
            <a:r>
              <a:rPr lang="en-US" sz="1800" dirty="0">
                <a:latin typeface="Candara" panose="020E0502030303020204" pitchFamily="34" charset="0"/>
              </a:rPr>
              <a:t> or </a:t>
            </a:r>
            <a:r>
              <a:rPr lang="en-US" sz="1800" b="1" dirty="0">
                <a:latin typeface="Candara" panose="020E0502030303020204" pitchFamily="34" charset="0"/>
              </a:rPr>
              <a:t>elements</a:t>
            </a:r>
            <a:r>
              <a:rPr lang="en-US" sz="1800" dirty="0">
                <a:latin typeface="Candara" panose="020E0502030303020204" pitchFamily="34" charset="0"/>
              </a:rPr>
              <a:t>. The managed elements have a management </a:t>
            </a:r>
            <a:r>
              <a:rPr lang="en-US" sz="1800" b="1" dirty="0">
                <a:latin typeface="Candara" panose="020E0502030303020204" pitchFamily="34" charset="0"/>
              </a:rPr>
              <a:t>process</a:t>
            </a:r>
            <a:r>
              <a:rPr lang="en-US" sz="1800" dirty="0">
                <a:latin typeface="Candara" panose="020E0502030303020204" pitchFamily="34" charset="0"/>
              </a:rPr>
              <a:t> running in them called an </a:t>
            </a:r>
            <a:r>
              <a:rPr lang="en-US" sz="1800" b="1" dirty="0">
                <a:solidFill>
                  <a:srgbClr val="0070C0"/>
                </a:solidFill>
                <a:latin typeface="Candara" panose="020E0502030303020204" pitchFamily="34" charset="0"/>
              </a:rPr>
              <a:t>agent</a:t>
            </a:r>
            <a:r>
              <a:rPr lang="en-US" sz="1800" dirty="0">
                <a:latin typeface="Candara" panose="020E0502030303020204" pitchFamily="34" charset="0"/>
              </a:rPr>
              <a:t>. The unmanaged elements do </a:t>
            </a:r>
            <a:r>
              <a:rPr lang="en-US" sz="1800" b="1" dirty="0">
                <a:latin typeface="Candara" panose="020E0502030303020204" pitchFamily="34" charset="0"/>
              </a:rPr>
              <a:t>not</a:t>
            </a:r>
            <a:r>
              <a:rPr lang="en-US" sz="1800" dirty="0">
                <a:latin typeface="Candara" panose="020E0502030303020204" pitchFamily="34" charset="0"/>
              </a:rPr>
              <a:t> have a management process running in them. </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074535" y="4475754"/>
            <a:ext cx="3759649" cy="180836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050307" y="2243778"/>
            <a:ext cx="3701784" cy="1892957"/>
          </a:xfrm>
          <a:prstGeom prst="rect">
            <a:avLst/>
          </a:prstGeom>
        </p:spPr>
      </p:pic>
      <p:sp>
        <p:nvSpPr>
          <p:cNvPr id="6" name="TextBox 5"/>
          <p:cNvSpPr txBox="1"/>
          <p:nvPr/>
        </p:nvSpPr>
        <p:spPr>
          <a:xfrm>
            <a:off x="10179138" y="66193"/>
            <a:ext cx="702436" cy="307777"/>
          </a:xfrm>
          <a:prstGeom prst="rect">
            <a:avLst/>
          </a:prstGeom>
          <a:noFill/>
        </p:spPr>
        <p:txBody>
          <a:bodyPr wrap="none" rtlCol="0">
            <a:spAutoFit/>
          </a:bodyPr>
          <a:lstStyle/>
          <a:p>
            <a:r>
              <a:rPr lang="en-US" dirty="0" smtClean="0"/>
              <a:t>CH-03</a:t>
            </a:r>
            <a:endParaRPr lang="en-US" dirty="0"/>
          </a:p>
        </p:txBody>
      </p:sp>
      <p:sp>
        <p:nvSpPr>
          <p:cNvPr id="8" name="TextBox 7"/>
          <p:cNvSpPr txBox="1"/>
          <p:nvPr/>
        </p:nvSpPr>
        <p:spPr>
          <a:xfrm>
            <a:off x="376519" y="2157861"/>
            <a:ext cx="7673788" cy="3724096"/>
          </a:xfrm>
          <a:prstGeom prst="rect">
            <a:avLst/>
          </a:prstGeom>
          <a:noFill/>
        </p:spPr>
        <p:txBody>
          <a:bodyPr wrap="square" rtlCol="1">
            <a:spAutoFit/>
          </a:bodyPr>
          <a:lstStyle/>
          <a:p>
            <a:pPr>
              <a:spcAft>
                <a:spcPts val="600"/>
              </a:spcAft>
            </a:pPr>
            <a:r>
              <a:rPr lang="en-US" sz="1800" b="1" dirty="0" smtClean="0">
                <a:latin typeface="Candara" panose="020E0502030303020204" pitchFamily="34" charset="0"/>
              </a:rPr>
              <a:t>A two-tier</a:t>
            </a:r>
            <a:r>
              <a:rPr lang="en-US" sz="1800" dirty="0" smtClean="0">
                <a:latin typeface="Candara" panose="020E0502030303020204" pitchFamily="34" charset="0"/>
              </a:rPr>
              <a:t> </a:t>
            </a:r>
            <a:r>
              <a:rPr lang="en-US" sz="1800" b="1" dirty="0" smtClean="0">
                <a:latin typeface="Candara" panose="020E0502030303020204" pitchFamily="34" charset="0"/>
              </a:rPr>
              <a:t>model</a:t>
            </a:r>
            <a:r>
              <a:rPr lang="en-US" sz="1800" dirty="0" smtClean="0">
                <a:latin typeface="Candara" panose="020E0502030303020204" pitchFamily="34" charset="0"/>
              </a:rPr>
              <a:t>. </a:t>
            </a:r>
            <a:endParaRPr lang="en-US" sz="1800" dirty="0">
              <a:latin typeface="Candara" panose="020E0502030303020204" pitchFamily="34" charset="0"/>
            </a:endParaRPr>
          </a:p>
          <a:p>
            <a:pPr>
              <a:spcAft>
                <a:spcPts val="600"/>
              </a:spcAft>
            </a:pPr>
            <a:r>
              <a:rPr lang="en-US" sz="1800" dirty="0" smtClean="0">
                <a:latin typeface="Candara" panose="020E0502030303020204" pitchFamily="34" charset="0"/>
              </a:rPr>
              <a:t>The </a:t>
            </a:r>
            <a:r>
              <a:rPr lang="en-US" sz="1800" b="1" dirty="0" smtClean="0">
                <a:latin typeface="Candara" panose="020E0502030303020204" pitchFamily="34" charset="0"/>
              </a:rPr>
              <a:t>manager manages </a:t>
            </a:r>
            <a:r>
              <a:rPr lang="en-US" sz="1800" dirty="0" smtClean="0">
                <a:latin typeface="Candara" panose="020E0502030303020204" pitchFamily="34" charset="0"/>
              </a:rPr>
              <a:t>the managed element. There is a </a:t>
            </a:r>
            <a:r>
              <a:rPr lang="en-US" sz="1800" b="1" dirty="0" smtClean="0">
                <a:latin typeface="Candara" panose="020E0502030303020204" pitchFamily="34" charset="0"/>
              </a:rPr>
              <a:t>database</a:t>
            </a:r>
            <a:r>
              <a:rPr lang="en-US" sz="1800" dirty="0" smtClean="0">
                <a:latin typeface="Candara" panose="020E0502030303020204" pitchFamily="34" charset="0"/>
              </a:rPr>
              <a:t> in the manager, but </a:t>
            </a:r>
            <a:r>
              <a:rPr lang="en-US" sz="1800" b="1" dirty="0" smtClean="0">
                <a:latin typeface="Candara" panose="020E0502030303020204" pitchFamily="34" charset="0"/>
              </a:rPr>
              <a:t>not</a:t>
            </a:r>
            <a:r>
              <a:rPr lang="en-US" sz="1800" dirty="0" smtClean="0">
                <a:latin typeface="Candara" panose="020E0502030303020204" pitchFamily="34" charset="0"/>
              </a:rPr>
              <a:t> in the agent. </a:t>
            </a:r>
            <a:r>
              <a:rPr lang="en-US" sz="1800" b="1" dirty="0" smtClean="0">
                <a:solidFill>
                  <a:srgbClr val="0070C0"/>
                </a:solidFill>
                <a:latin typeface="Candara" panose="020E0502030303020204" pitchFamily="34" charset="0"/>
              </a:rPr>
              <a:t>The manager queries and receives management data from the agent, processes them, and stores them in its database. The agent can also send a minimal set of alarm information to the manager unsolicited.</a:t>
            </a:r>
          </a:p>
          <a:p>
            <a:pPr>
              <a:spcAft>
                <a:spcPts val="600"/>
              </a:spcAft>
            </a:pPr>
            <a:endParaRPr lang="en-US" sz="1800" b="1" dirty="0" smtClean="0">
              <a:latin typeface="Candara" panose="020E0502030303020204" pitchFamily="34" charset="0"/>
            </a:endParaRPr>
          </a:p>
          <a:p>
            <a:pPr>
              <a:spcAft>
                <a:spcPts val="600"/>
              </a:spcAft>
            </a:pPr>
            <a:endParaRPr lang="en-US" sz="1800" b="1" dirty="0">
              <a:latin typeface="Candara" panose="020E0502030303020204" pitchFamily="34" charset="0"/>
            </a:endParaRPr>
          </a:p>
          <a:p>
            <a:pPr>
              <a:spcAft>
                <a:spcPts val="600"/>
              </a:spcAft>
            </a:pPr>
            <a:r>
              <a:rPr lang="en-US" sz="1800" b="1" dirty="0" smtClean="0">
                <a:latin typeface="Candara" panose="020E0502030303020204" pitchFamily="34" charset="0"/>
              </a:rPr>
              <a:t>Figure 3.3</a:t>
            </a:r>
            <a:r>
              <a:rPr lang="en-US" sz="1800" dirty="0" smtClean="0">
                <a:latin typeface="Candara" panose="020E0502030303020204" pitchFamily="34" charset="0"/>
              </a:rPr>
              <a:t> presents a </a:t>
            </a:r>
            <a:r>
              <a:rPr lang="en-US" sz="1800" b="1" dirty="0" smtClean="0">
                <a:latin typeface="Candara" panose="020E0502030303020204" pitchFamily="34" charset="0"/>
              </a:rPr>
              <a:t>three-tier</a:t>
            </a:r>
            <a:r>
              <a:rPr lang="en-US" sz="1800" dirty="0" smtClean="0">
                <a:latin typeface="Candara" panose="020E0502030303020204" pitchFamily="34" charset="0"/>
              </a:rPr>
              <a:t> configuration. The </a:t>
            </a:r>
            <a:r>
              <a:rPr lang="en-US" sz="1800" b="1" dirty="0" smtClean="0">
                <a:solidFill>
                  <a:srgbClr val="FF0000"/>
                </a:solidFill>
                <a:latin typeface="Candara" panose="020E0502030303020204" pitchFamily="34" charset="0"/>
              </a:rPr>
              <a:t>intermediate layer </a:t>
            </a:r>
            <a:r>
              <a:rPr lang="en-US" sz="1800" dirty="0" smtClean="0">
                <a:latin typeface="Candara" panose="020E0502030303020204" pitchFamily="34" charset="0"/>
              </a:rPr>
              <a:t>acts as both agent and manager. As </a:t>
            </a:r>
            <a:r>
              <a:rPr lang="en-US" sz="1800" b="1" dirty="0" smtClean="0">
                <a:latin typeface="Candara" panose="020E0502030303020204" pitchFamily="34" charset="0"/>
              </a:rPr>
              <a:t>manager</a:t>
            </a:r>
            <a:r>
              <a:rPr lang="en-US" sz="1800" dirty="0" smtClean="0">
                <a:latin typeface="Candara" panose="020E0502030303020204" pitchFamily="34" charset="0"/>
              </a:rPr>
              <a:t>, it collects data from the network elements, processes them, and stores the results in its database. As </a:t>
            </a:r>
            <a:r>
              <a:rPr lang="en-US" sz="1800" b="1" dirty="0" smtClean="0">
                <a:latin typeface="Candara" panose="020E0502030303020204" pitchFamily="34" charset="0"/>
              </a:rPr>
              <a:t>agent</a:t>
            </a:r>
            <a:r>
              <a:rPr lang="en-US" sz="1800" dirty="0" smtClean="0">
                <a:latin typeface="Candara" panose="020E0502030303020204" pitchFamily="34" charset="0"/>
              </a:rPr>
              <a:t>, it transmits information to the top-level manager. </a:t>
            </a:r>
            <a:endParaRPr lang="ar-SA" sz="1800" dirty="0">
              <a:latin typeface="Candara" panose="020E0502030303020204" pitchFamily="34" charset="0"/>
            </a:endParaRPr>
          </a:p>
        </p:txBody>
      </p:sp>
      <p:sp>
        <p:nvSpPr>
          <p:cNvPr id="9" name="TextBox 8"/>
          <p:cNvSpPr txBox="1"/>
          <p:nvPr/>
        </p:nvSpPr>
        <p:spPr>
          <a:xfrm>
            <a:off x="231650" y="6118729"/>
            <a:ext cx="7675222" cy="2062103"/>
          </a:xfrm>
          <a:prstGeom prst="rect">
            <a:avLst/>
          </a:prstGeom>
          <a:noFill/>
        </p:spPr>
        <p:txBody>
          <a:bodyPr wrap="square" rtlCol="1">
            <a:spAutoFit/>
          </a:bodyPr>
          <a:lstStyle/>
          <a:p>
            <a:pPr>
              <a:spcAft>
                <a:spcPts val="1200"/>
              </a:spcAft>
            </a:pPr>
            <a:r>
              <a:rPr lang="en-US" sz="1800" b="1" dirty="0">
                <a:latin typeface="Candara" panose="020E0502030303020204" pitchFamily="34" charset="0"/>
              </a:rPr>
              <a:t>Network domains </a:t>
            </a:r>
            <a:r>
              <a:rPr lang="en-US" sz="1800" dirty="0">
                <a:latin typeface="Candara" panose="020E0502030303020204" pitchFamily="34" charset="0"/>
              </a:rPr>
              <a:t>can be </a:t>
            </a:r>
            <a:r>
              <a:rPr lang="en-US" sz="1800" b="1" dirty="0">
                <a:latin typeface="Candara" panose="020E0502030303020204" pitchFamily="34" charset="0"/>
              </a:rPr>
              <a:t>managed locally</a:t>
            </a:r>
            <a:r>
              <a:rPr lang="en-US" sz="1800" dirty="0">
                <a:latin typeface="Candara" panose="020E0502030303020204" pitchFamily="34" charset="0"/>
              </a:rPr>
              <a:t>; and a </a:t>
            </a:r>
            <a:r>
              <a:rPr lang="en-US" sz="1800" b="1" dirty="0">
                <a:latin typeface="Candara" panose="020E0502030303020204" pitchFamily="34" charset="0"/>
              </a:rPr>
              <a:t>global view </a:t>
            </a:r>
            <a:r>
              <a:rPr lang="en-US" sz="1800" dirty="0">
                <a:latin typeface="Candara" panose="020E0502030303020204" pitchFamily="34" charset="0"/>
              </a:rPr>
              <a:t>of the networks can be monitored by </a:t>
            </a:r>
            <a:r>
              <a:rPr lang="en-US" sz="1800" dirty="0" smtClean="0">
                <a:latin typeface="Candara" panose="020E0502030303020204" pitchFamily="34" charset="0"/>
              </a:rPr>
              <a:t>a </a:t>
            </a:r>
            <a:r>
              <a:rPr lang="en-US" sz="1800" b="1" dirty="0" smtClean="0">
                <a:solidFill>
                  <a:srgbClr val="0070C0"/>
                </a:solidFill>
                <a:latin typeface="Candara" panose="020E0502030303020204" pitchFamily="34" charset="0"/>
              </a:rPr>
              <a:t>manager </a:t>
            </a:r>
            <a:r>
              <a:rPr lang="en-US" sz="1800" b="1" dirty="0">
                <a:solidFill>
                  <a:srgbClr val="0070C0"/>
                </a:solidFill>
                <a:latin typeface="Candara" panose="020E0502030303020204" pitchFamily="34" charset="0"/>
              </a:rPr>
              <a:t>of managers (MoM)</a:t>
            </a:r>
            <a:r>
              <a:rPr lang="en-US" sz="1800" b="1" dirty="0">
                <a:latin typeface="Candara" panose="020E0502030303020204" pitchFamily="34" charset="0"/>
              </a:rPr>
              <a:t>, </a:t>
            </a:r>
            <a:r>
              <a:rPr lang="en-US" sz="1800" dirty="0">
                <a:latin typeface="Candara" panose="020E0502030303020204" pitchFamily="34" charset="0"/>
              </a:rPr>
              <a:t>as shown in </a:t>
            </a:r>
            <a:r>
              <a:rPr lang="en-US" sz="1800" b="1" dirty="0">
                <a:latin typeface="Candara" panose="020E0502030303020204" pitchFamily="34" charset="0"/>
              </a:rPr>
              <a:t>Figure 3.4. </a:t>
            </a:r>
            <a:r>
              <a:rPr lang="en-US" sz="1800" dirty="0" smtClean="0">
                <a:latin typeface="Candara" panose="020E0502030303020204" pitchFamily="34" charset="0"/>
              </a:rPr>
              <a:t>MoM </a:t>
            </a:r>
            <a:r>
              <a:rPr lang="en-US" sz="1800" dirty="0" smtClean="0">
                <a:latin typeface="Candara" panose="020E0502030303020204" pitchFamily="34" charset="0"/>
              </a:rPr>
              <a:t>manages </a:t>
            </a:r>
            <a:r>
              <a:rPr lang="en-US" sz="1800" dirty="0">
                <a:latin typeface="Candara" panose="020E0502030303020204" pitchFamily="34" charset="0"/>
              </a:rPr>
              <a:t>the entire network.</a:t>
            </a:r>
          </a:p>
          <a:p>
            <a:pPr>
              <a:spcAft>
                <a:spcPts val="1200"/>
              </a:spcAft>
            </a:pPr>
            <a:r>
              <a:rPr lang="en-US" sz="1800" b="1" dirty="0">
                <a:latin typeface="Candara" panose="020E0502030303020204" pitchFamily="34" charset="0"/>
              </a:rPr>
              <a:t>Network management systems </a:t>
            </a:r>
            <a:r>
              <a:rPr lang="en-US" sz="1800" dirty="0">
                <a:latin typeface="Candara" panose="020E0502030303020204" pitchFamily="34" charset="0"/>
              </a:rPr>
              <a:t>can also be </a:t>
            </a:r>
            <a:r>
              <a:rPr lang="en-US" sz="1800" b="1" dirty="0">
                <a:latin typeface="Candara" panose="020E0502030303020204" pitchFamily="34" charset="0"/>
              </a:rPr>
              <a:t>configured</a:t>
            </a:r>
            <a:r>
              <a:rPr lang="en-US" sz="1800" dirty="0">
                <a:latin typeface="Candara" panose="020E0502030303020204" pitchFamily="34" charset="0"/>
              </a:rPr>
              <a:t> on a </a:t>
            </a:r>
            <a:r>
              <a:rPr lang="en-US" sz="1800" b="1" dirty="0">
                <a:latin typeface="Candara" panose="020E0502030303020204" pitchFamily="34" charset="0"/>
              </a:rPr>
              <a:t>peer-to-peer</a:t>
            </a:r>
            <a:r>
              <a:rPr lang="en-US" sz="1800" dirty="0">
                <a:latin typeface="Candara" panose="020E0502030303020204" pitchFamily="34" charset="0"/>
              </a:rPr>
              <a:t> </a:t>
            </a:r>
            <a:r>
              <a:rPr lang="en-US" sz="1800" b="1" dirty="0" smtClean="0">
                <a:latin typeface="Candara" panose="020E0502030303020204" pitchFamily="34" charset="0"/>
              </a:rPr>
              <a:t>relationship</a:t>
            </a:r>
            <a:r>
              <a:rPr lang="en-US" sz="1800" dirty="0" smtClean="0">
                <a:latin typeface="Candara" panose="020E0502030303020204" pitchFamily="34" charset="0"/>
              </a:rPr>
              <a:t>.</a:t>
            </a:r>
            <a:endParaRPr lang="en-US" sz="1800" dirty="0" smtClean="0">
              <a:latin typeface="Candara" panose="020E0502030303020204" pitchFamily="34" charset="0"/>
            </a:endParaRPr>
          </a:p>
          <a:p>
            <a:pPr>
              <a:spcAft>
                <a:spcPts val="1200"/>
              </a:spcAft>
            </a:pPr>
            <a:endParaRPr lang="ar-SA" sz="1800" dirty="0">
              <a:latin typeface="Candara" panose="020E0502030303020204" pitchFamily="34" charset="0"/>
            </a:endParaRPr>
          </a:p>
        </p:txBody>
      </p:sp>
      <p:pic>
        <p:nvPicPr>
          <p:cNvPr id="10" name="Picture 9"/>
          <p:cNvPicPr>
            <a:picLocks noChangeAspect="1"/>
          </p:cNvPicPr>
          <p:nvPr/>
        </p:nvPicPr>
        <p:blipFill>
          <a:blip r:embed="rId6"/>
          <a:stretch>
            <a:fillRect/>
          </a:stretch>
        </p:blipFill>
        <p:spPr>
          <a:xfrm>
            <a:off x="8552791" y="6802736"/>
            <a:ext cx="2696816" cy="2016778"/>
          </a:xfrm>
          <a:prstGeom prst="rect">
            <a:avLst/>
          </a:prstGeom>
        </p:spPr>
      </p:pic>
    </p:spTree>
    <p:extLst>
      <p:ext uri="{BB962C8B-B14F-4D97-AF65-F5344CB8AC3E}">
        <p14:creationId xmlns:p14="http://schemas.microsoft.com/office/powerpoint/2010/main" val="1828413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64" y="268224"/>
            <a:ext cx="5242141" cy="461665"/>
          </a:xfrm>
          <a:prstGeom prst="rect">
            <a:avLst/>
          </a:prstGeom>
          <a:noFill/>
        </p:spPr>
        <p:txBody>
          <a:bodyPr wrap="none" rtlCol="1">
            <a:spAutoFit/>
          </a:bodyPr>
          <a:lstStyle>
            <a:defPPr marR="0" lvl="0" algn="l" rtl="0">
              <a:lnSpc>
                <a:spcPct val="100000"/>
              </a:lnSpc>
              <a:spcBef>
                <a:spcPts val="0"/>
              </a:spcBef>
              <a:spcAft>
                <a:spcPts val="0"/>
              </a:spcAft>
              <a:defRPr/>
            </a:defPPr>
            <a:lvl1pPr>
              <a:defRPr sz="2400" b="1">
                <a:solidFill>
                  <a:srgbClr val="0070C0"/>
                </a:solidFill>
              </a:defRPr>
            </a:lvl1pPr>
          </a:lstStyle>
          <a:p>
            <a:r>
              <a:rPr lang="en-US" dirty="0">
                <a:solidFill>
                  <a:srgbClr val="669900"/>
                </a:solidFill>
              </a:rPr>
              <a:t>3.3 ORGANIZATION </a:t>
            </a:r>
            <a:r>
              <a:rPr lang="en-US" dirty="0" smtClean="0">
                <a:solidFill>
                  <a:srgbClr val="669900"/>
                </a:solidFill>
              </a:rPr>
              <a:t>MODEL   </a:t>
            </a:r>
            <a:r>
              <a:rPr lang="en-US" sz="1600" b="0" dirty="0" smtClean="0">
                <a:solidFill>
                  <a:srgbClr val="669900"/>
                </a:solidFill>
              </a:rPr>
              <a:t>CONT.</a:t>
            </a:r>
            <a:endParaRPr lang="ar-SA" sz="1600" b="0" dirty="0">
              <a:solidFill>
                <a:srgbClr val="669900"/>
              </a:solidFill>
            </a:endParaRPr>
          </a:p>
        </p:txBody>
      </p:sp>
      <p:sp>
        <p:nvSpPr>
          <p:cNvPr id="3" name="TextBox 2"/>
          <p:cNvSpPr txBox="1"/>
          <p:nvPr/>
        </p:nvSpPr>
        <p:spPr>
          <a:xfrm>
            <a:off x="85345" y="853440"/>
            <a:ext cx="11960351" cy="4154984"/>
          </a:xfrm>
          <a:prstGeom prst="rect">
            <a:avLst/>
          </a:prstGeom>
          <a:noFill/>
        </p:spPr>
        <p:txBody>
          <a:bodyPr wrap="square" rtlCol="1">
            <a:spAutoFit/>
          </a:bodyPr>
          <a:lstStyle/>
          <a:p>
            <a:pPr>
              <a:spcAft>
                <a:spcPts val="1200"/>
              </a:spcAft>
            </a:pPr>
            <a:r>
              <a:rPr lang="en-US" sz="1800" b="1" dirty="0">
                <a:latin typeface="Candara" panose="020E0502030303020204" pitchFamily="34" charset="0"/>
              </a:rPr>
              <a:t>Network domains </a:t>
            </a:r>
            <a:r>
              <a:rPr lang="en-US" sz="1800" dirty="0">
                <a:latin typeface="Candara" panose="020E0502030303020204" pitchFamily="34" charset="0"/>
              </a:rPr>
              <a:t>can be </a:t>
            </a:r>
            <a:r>
              <a:rPr lang="en-US" sz="1800" b="1" dirty="0">
                <a:latin typeface="Candara" panose="020E0502030303020204" pitchFamily="34" charset="0"/>
              </a:rPr>
              <a:t>managed locally</a:t>
            </a:r>
            <a:r>
              <a:rPr lang="en-US" sz="1800" dirty="0">
                <a:latin typeface="Candara" panose="020E0502030303020204" pitchFamily="34" charset="0"/>
              </a:rPr>
              <a:t>; and a global view of the networks can be monitored by </a:t>
            </a:r>
            <a:r>
              <a:rPr lang="en-US" sz="1800" dirty="0" smtClean="0">
                <a:latin typeface="Candara" panose="020E0502030303020204" pitchFamily="34" charset="0"/>
              </a:rPr>
              <a:t>a </a:t>
            </a:r>
            <a:r>
              <a:rPr lang="en-US" sz="1800" b="1" dirty="0" smtClean="0">
                <a:solidFill>
                  <a:srgbClr val="0070C0"/>
                </a:solidFill>
                <a:latin typeface="Candara" panose="020E0502030303020204" pitchFamily="34" charset="0"/>
              </a:rPr>
              <a:t>manager </a:t>
            </a:r>
            <a:r>
              <a:rPr lang="en-US" sz="1800" b="1" dirty="0">
                <a:solidFill>
                  <a:srgbClr val="0070C0"/>
                </a:solidFill>
                <a:latin typeface="Candara" panose="020E0502030303020204" pitchFamily="34" charset="0"/>
              </a:rPr>
              <a:t>of managers (MoM)</a:t>
            </a:r>
            <a:r>
              <a:rPr lang="en-US" sz="1800" b="1" dirty="0">
                <a:latin typeface="Candara" panose="020E0502030303020204" pitchFamily="34" charset="0"/>
              </a:rPr>
              <a:t>, </a:t>
            </a:r>
            <a:r>
              <a:rPr lang="en-US" sz="1800" dirty="0">
                <a:latin typeface="Candara" panose="020E0502030303020204" pitchFamily="34" charset="0"/>
              </a:rPr>
              <a:t>as shown in </a:t>
            </a:r>
            <a:r>
              <a:rPr lang="en-US" sz="1800" b="1" dirty="0">
                <a:latin typeface="Candara" panose="020E0502030303020204" pitchFamily="34" charset="0"/>
              </a:rPr>
              <a:t>Figure 3.4. </a:t>
            </a:r>
            <a:r>
              <a:rPr lang="en-US" sz="1800" dirty="0">
                <a:latin typeface="Candara" panose="020E0502030303020204" pitchFamily="34" charset="0"/>
              </a:rPr>
              <a:t>This configuration uses an enterprise NMS </a:t>
            </a:r>
            <a:r>
              <a:rPr lang="en-US" sz="1800" dirty="0" smtClean="0">
                <a:latin typeface="Candara" panose="020E0502030303020204" pitchFamily="34" charset="0"/>
              </a:rPr>
              <a:t>and is </a:t>
            </a:r>
            <a:r>
              <a:rPr lang="en-US" sz="1800" dirty="0">
                <a:latin typeface="Candara" panose="020E0502030303020204" pitchFamily="34" charset="0"/>
              </a:rPr>
              <a:t>applicable to organizations with sites distributed across cities. It is also applicable to a </a:t>
            </a:r>
            <a:r>
              <a:rPr lang="en-US" sz="1800" dirty="0" smtClean="0">
                <a:latin typeface="Candara" panose="020E0502030303020204" pitchFamily="34" charset="0"/>
              </a:rPr>
              <a:t>configuration where </a:t>
            </a:r>
            <a:r>
              <a:rPr lang="en-US" sz="1800" dirty="0">
                <a:latin typeface="Candara" panose="020E0502030303020204" pitchFamily="34" charset="0"/>
              </a:rPr>
              <a:t>vendor management systems manage the domains of their respective components, and </a:t>
            </a:r>
            <a:r>
              <a:rPr lang="en-US" sz="1800" dirty="0" smtClean="0">
                <a:latin typeface="Candara" panose="020E0502030303020204" pitchFamily="34" charset="0"/>
              </a:rPr>
              <a:t>MoM manages </a:t>
            </a:r>
            <a:r>
              <a:rPr lang="en-US" sz="1800" dirty="0">
                <a:latin typeface="Candara" panose="020E0502030303020204" pitchFamily="34" charset="0"/>
              </a:rPr>
              <a:t>the entire network.</a:t>
            </a:r>
          </a:p>
          <a:p>
            <a:pPr>
              <a:spcAft>
                <a:spcPts val="1200"/>
              </a:spcAft>
            </a:pPr>
            <a:r>
              <a:rPr lang="en-US" sz="1800" b="1" dirty="0">
                <a:latin typeface="Candara" panose="020E0502030303020204" pitchFamily="34" charset="0"/>
              </a:rPr>
              <a:t>Network management systems </a:t>
            </a:r>
            <a:r>
              <a:rPr lang="en-US" sz="1800" dirty="0">
                <a:latin typeface="Candara" panose="020E0502030303020204" pitchFamily="34" charset="0"/>
              </a:rPr>
              <a:t>can also be </a:t>
            </a:r>
            <a:r>
              <a:rPr lang="en-US" sz="1800" b="1" dirty="0">
                <a:latin typeface="Candara" panose="020E0502030303020204" pitchFamily="34" charset="0"/>
              </a:rPr>
              <a:t>configured</a:t>
            </a:r>
            <a:r>
              <a:rPr lang="en-US" sz="1800" dirty="0">
                <a:latin typeface="Candara" panose="020E0502030303020204" pitchFamily="34" charset="0"/>
              </a:rPr>
              <a:t> on a </a:t>
            </a:r>
            <a:r>
              <a:rPr lang="en-US" sz="1800" b="1" dirty="0">
                <a:latin typeface="Candara" panose="020E0502030303020204" pitchFamily="34" charset="0"/>
              </a:rPr>
              <a:t>peer-to-peer</a:t>
            </a:r>
            <a:r>
              <a:rPr lang="en-US" sz="1800" dirty="0">
                <a:latin typeface="Candara" panose="020E0502030303020204" pitchFamily="34" charset="0"/>
              </a:rPr>
              <a:t> </a:t>
            </a:r>
            <a:r>
              <a:rPr lang="en-US" sz="1800" b="1" dirty="0">
                <a:latin typeface="Candara" panose="020E0502030303020204" pitchFamily="34" charset="0"/>
              </a:rPr>
              <a:t>relationship</a:t>
            </a:r>
            <a:r>
              <a:rPr lang="en-US" sz="1800" dirty="0">
                <a:latin typeface="Candara" panose="020E0502030303020204" pitchFamily="34" charset="0"/>
              </a:rPr>
              <a:t> as shown </a:t>
            </a:r>
            <a:r>
              <a:rPr lang="en-US" sz="1800" dirty="0" smtClean="0">
                <a:latin typeface="Candara" panose="020E0502030303020204" pitchFamily="34" charset="0"/>
              </a:rPr>
              <a:t>in </a:t>
            </a:r>
            <a:r>
              <a:rPr lang="en-US" sz="1800" b="1" dirty="0" smtClean="0">
                <a:latin typeface="Candara" panose="020E0502030303020204" pitchFamily="34" charset="0"/>
              </a:rPr>
              <a:t>Figure </a:t>
            </a:r>
            <a:r>
              <a:rPr lang="en-US" sz="1800" b="1" dirty="0">
                <a:latin typeface="Candara" panose="020E0502030303020204" pitchFamily="34" charset="0"/>
              </a:rPr>
              <a:t>3.5.</a:t>
            </a:r>
            <a:r>
              <a:rPr lang="en-US" sz="1800" dirty="0">
                <a:latin typeface="Candara" panose="020E0502030303020204" pitchFamily="34" charset="0"/>
              </a:rPr>
              <a:t> This is the </a:t>
            </a:r>
            <a:r>
              <a:rPr lang="en-US" sz="1800" b="1" dirty="0">
                <a:latin typeface="Candara" panose="020E0502030303020204" pitchFamily="34" charset="0"/>
              </a:rPr>
              <a:t>dumbbell architecture </a:t>
            </a:r>
            <a:r>
              <a:rPr lang="en-US" sz="1800" dirty="0">
                <a:latin typeface="Candara" panose="020E0502030303020204" pitchFamily="34" charset="0"/>
              </a:rPr>
              <a:t>shown in </a:t>
            </a:r>
            <a:r>
              <a:rPr lang="en-US" sz="1800" b="1" dirty="0">
                <a:latin typeface="Candara" panose="020E0502030303020204" pitchFamily="34" charset="0"/>
              </a:rPr>
              <a:t>Figure 1.24</a:t>
            </a:r>
            <a:r>
              <a:rPr lang="en-US" sz="1800" dirty="0">
                <a:latin typeface="Candara" panose="020E0502030303020204" pitchFamily="34" charset="0"/>
              </a:rPr>
              <a:t>. We can recognize the similarity </a:t>
            </a:r>
            <a:r>
              <a:rPr lang="en-US" sz="1800" dirty="0" smtClean="0">
                <a:latin typeface="Candara" panose="020E0502030303020204" pitchFamily="34" charset="0"/>
              </a:rPr>
              <a:t>between </a:t>
            </a:r>
            <a:r>
              <a:rPr lang="en-US" sz="1800" dirty="0">
                <a:latin typeface="Candara" panose="020E0502030303020204" pitchFamily="34" charset="0"/>
              </a:rPr>
              <a:t>this and the client-server architecture where a host serves as both a client and a server. An </a:t>
            </a:r>
            <a:r>
              <a:rPr lang="en-US" sz="1800" dirty="0" smtClean="0">
                <a:latin typeface="Candara" panose="020E0502030303020204" pitchFamily="34" charset="0"/>
              </a:rPr>
              <a:t>example Of such </a:t>
            </a:r>
            <a:r>
              <a:rPr lang="en-US" sz="1800" dirty="0">
                <a:latin typeface="Candara" panose="020E0502030303020204" pitchFamily="34" charset="0"/>
              </a:rPr>
              <a:t>a situation would be two network service providers </a:t>
            </a:r>
            <a:r>
              <a:rPr lang="en-US" sz="1800" dirty="0" smtClean="0">
                <a:latin typeface="Candara" panose="020E0502030303020204" pitchFamily="34" charset="0"/>
              </a:rPr>
              <a:t>needing to </a:t>
            </a:r>
            <a:r>
              <a:rPr lang="en-US" sz="1800" dirty="0">
                <a:latin typeface="Candara" panose="020E0502030303020204" pitchFamily="34" charset="0"/>
              </a:rPr>
              <a:t>exchange management </a:t>
            </a:r>
            <a:r>
              <a:rPr lang="en-US" sz="1800" dirty="0" smtClean="0">
                <a:latin typeface="Candara" panose="020E0502030303020204" pitchFamily="34" charset="0"/>
              </a:rPr>
              <a:t>information between </a:t>
            </a:r>
            <a:r>
              <a:rPr lang="en-US" sz="1800" dirty="0">
                <a:latin typeface="Candara" panose="020E0502030303020204" pitchFamily="34" charset="0"/>
              </a:rPr>
              <a:t>them. From the user's point of view, the information traverses both networks and needs to </a:t>
            </a:r>
            <a:r>
              <a:rPr lang="en-US" sz="1800" dirty="0" smtClean="0">
                <a:latin typeface="Candara" panose="020E0502030303020204" pitchFamily="34" charset="0"/>
              </a:rPr>
              <a:t>be monitored </a:t>
            </a:r>
            <a:r>
              <a:rPr lang="en-US" sz="1800" dirty="0">
                <a:latin typeface="Candara" panose="020E0502030303020204" pitchFamily="34" charset="0"/>
              </a:rPr>
              <a:t>end-to-end.</a:t>
            </a:r>
          </a:p>
          <a:p>
            <a:pPr>
              <a:spcAft>
                <a:spcPts val="1200"/>
              </a:spcAft>
            </a:pPr>
            <a:r>
              <a:rPr lang="en-US" sz="1800" dirty="0" smtClean="0">
                <a:latin typeface="Candara" panose="020E0502030303020204" pitchFamily="34" charset="0"/>
              </a:rPr>
              <a:t>In the </a:t>
            </a:r>
            <a:r>
              <a:rPr lang="en-US" sz="1800" dirty="0">
                <a:latin typeface="Candara" panose="020E0502030303020204" pitchFamily="34" charset="0"/>
              </a:rPr>
              <a:t>above discussion, we have used the term network management system (NMS) to mean a </a:t>
            </a:r>
            <a:r>
              <a:rPr lang="en-US" sz="1800" dirty="0" smtClean="0">
                <a:latin typeface="Candara" panose="020E0502030303020204" pitchFamily="34" charset="0"/>
              </a:rPr>
              <a:t>system </a:t>
            </a:r>
            <a:r>
              <a:rPr lang="en-US" sz="1800" dirty="0">
                <a:latin typeface="Candara" panose="020E0502030303020204" pitchFamily="34" charset="0"/>
              </a:rPr>
              <a:t>that runs a management process, </a:t>
            </a:r>
            <a:r>
              <a:rPr lang="en-US" sz="1800" dirty="0" smtClean="0">
                <a:latin typeface="Candara" panose="020E0502030303020204" pitchFamily="34" charset="0"/>
              </a:rPr>
              <a:t>not just </a:t>
            </a:r>
            <a:r>
              <a:rPr lang="en-US" sz="1800" dirty="0">
                <a:latin typeface="Candara" panose="020E0502030303020204" pitchFamily="34" charset="0"/>
              </a:rPr>
              <a:t>a managed object. Thus, the agent and the manager </a:t>
            </a:r>
            <a:r>
              <a:rPr lang="en-US" sz="1800" dirty="0" smtClean="0">
                <a:latin typeface="Candara" panose="020E0502030303020204" pitchFamily="34" charset="0"/>
              </a:rPr>
              <a:t>devices are </a:t>
            </a:r>
            <a:r>
              <a:rPr lang="en-US" sz="1800" dirty="0">
                <a:latin typeface="Candara" panose="020E0502030303020204" pitchFamily="34" charset="0"/>
              </a:rPr>
              <a:t>defined as </a:t>
            </a:r>
            <a:r>
              <a:rPr lang="en-US" sz="1800" b="1" dirty="0">
                <a:latin typeface="Candara" panose="020E0502030303020204" pitchFamily="34" charset="0"/>
              </a:rPr>
              <a:t>agent NMS </a:t>
            </a:r>
            <a:r>
              <a:rPr lang="en-US" sz="1800" dirty="0">
                <a:latin typeface="Candara" panose="020E0502030303020204" pitchFamily="34" charset="0"/>
              </a:rPr>
              <a:t>and </a:t>
            </a:r>
            <a:r>
              <a:rPr lang="en-US" sz="1800" b="1" dirty="0">
                <a:latin typeface="Candara" panose="020E0502030303020204" pitchFamily="34" charset="0"/>
              </a:rPr>
              <a:t>manager NMS</a:t>
            </a:r>
            <a:r>
              <a:rPr lang="en-US" sz="1800" dirty="0">
                <a:latin typeface="Candara" panose="020E0502030303020204" pitchFamily="34" charset="0"/>
              </a:rPr>
              <a:t>, as shown in Figure 3.4 and Figure 3.5</a:t>
            </a:r>
            <a:r>
              <a:rPr lang="en-US" sz="1800" dirty="0" smtClean="0">
                <a:latin typeface="Candara" panose="020E0502030303020204" pitchFamily="34" charset="0"/>
              </a:rPr>
              <a:t>.</a:t>
            </a:r>
          </a:p>
          <a:p>
            <a:pPr>
              <a:spcAft>
                <a:spcPts val="1200"/>
              </a:spcAft>
            </a:pPr>
            <a:endParaRPr lang="ar-SA" sz="1800" dirty="0">
              <a:latin typeface="Candara" panose="020E0502030303020204" pitchFamily="34" charset="0"/>
            </a:endParaRPr>
          </a:p>
        </p:txBody>
      </p:sp>
      <p:pic>
        <p:nvPicPr>
          <p:cNvPr id="6" name="Picture 5"/>
          <p:cNvPicPr>
            <a:picLocks noChangeAspect="1"/>
          </p:cNvPicPr>
          <p:nvPr/>
        </p:nvPicPr>
        <p:blipFill>
          <a:blip r:embed="rId2"/>
          <a:stretch>
            <a:fillRect/>
          </a:stretch>
        </p:blipFill>
        <p:spPr>
          <a:xfrm>
            <a:off x="6530828" y="7144512"/>
            <a:ext cx="5214157" cy="1654818"/>
          </a:xfrm>
          <a:prstGeom prst="rect">
            <a:avLst/>
          </a:prstGeom>
        </p:spPr>
      </p:pic>
      <p:pic>
        <p:nvPicPr>
          <p:cNvPr id="7" name="Picture 6"/>
          <p:cNvPicPr>
            <a:picLocks noChangeAspect="1"/>
          </p:cNvPicPr>
          <p:nvPr/>
        </p:nvPicPr>
        <p:blipFill>
          <a:blip r:embed="rId3"/>
          <a:stretch>
            <a:fillRect/>
          </a:stretch>
        </p:blipFill>
        <p:spPr>
          <a:xfrm>
            <a:off x="468102" y="5464525"/>
            <a:ext cx="4623347" cy="3457509"/>
          </a:xfrm>
          <a:prstGeom prst="rect">
            <a:avLst/>
          </a:prstGeom>
        </p:spPr>
      </p:pic>
    </p:spTree>
    <p:extLst>
      <p:ext uri="{BB962C8B-B14F-4D97-AF65-F5344CB8AC3E}">
        <p14:creationId xmlns:p14="http://schemas.microsoft.com/office/powerpoint/2010/main" val="1429902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072" y="146304"/>
            <a:ext cx="5423280" cy="584775"/>
          </a:xfrm>
          <a:prstGeom prst="rect">
            <a:avLst/>
          </a:prstGeom>
          <a:noFill/>
        </p:spPr>
        <p:txBody>
          <a:bodyPr wrap="none" rtlCol="1">
            <a:spAutoFit/>
          </a:bodyPr>
          <a:lstStyle>
            <a:defPPr marR="0" lvl="0" algn="l" rtl="0">
              <a:lnSpc>
                <a:spcPct val="100000"/>
              </a:lnSpc>
              <a:spcBef>
                <a:spcPts val="0"/>
              </a:spcBef>
              <a:spcAft>
                <a:spcPts val="0"/>
              </a:spcAft>
            </a:defPPr>
            <a:lvl1pPr>
              <a:defRPr sz="2400" b="1">
                <a:solidFill>
                  <a:srgbClr val="0070C0"/>
                </a:solidFill>
              </a:defRPr>
            </a:lvl1pPr>
          </a:lstStyle>
          <a:p>
            <a:r>
              <a:rPr lang="en-US" sz="3200" dirty="0">
                <a:solidFill>
                  <a:srgbClr val="669900"/>
                </a:solidFill>
                <a:effectLst>
                  <a:outerShdw blurRad="38100" dist="38100" dir="2700000" algn="tl">
                    <a:srgbClr val="000000">
                      <a:alpha val="43137"/>
                    </a:srgbClr>
                  </a:outerShdw>
                </a:effectLst>
                <a:latin typeface="Candara" panose="020E0502030303020204" pitchFamily="34" charset="0"/>
              </a:rPr>
              <a:t>3.5 COMMUNICATION MODEL</a:t>
            </a:r>
            <a:endParaRPr lang="ar-SA" sz="3200" dirty="0">
              <a:solidFill>
                <a:srgbClr val="669900"/>
              </a:solidFill>
              <a:effectLst>
                <a:outerShdw blurRad="38100" dist="38100" dir="2700000" algn="tl">
                  <a:srgbClr val="000000">
                    <a:alpha val="43137"/>
                  </a:srgbClr>
                </a:outerShdw>
              </a:effectLst>
              <a:latin typeface="Candara" panose="020E0502030303020204" pitchFamily="34" charset="0"/>
            </a:endParaRPr>
          </a:p>
        </p:txBody>
      </p:sp>
      <p:sp>
        <p:nvSpPr>
          <p:cNvPr id="3" name="5-Point Star 2"/>
          <p:cNvSpPr/>
          <p:nvPr/>
        </p:nvSpPr>
        <p:spPr>
          <a:xfrm>
            <a:off x="11143488" y="14630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4" name="TextBox 3"/>
          <p:cNvSpPr txBox="1"/>
          <p:nvPr/>
        </p:nvSpPr>
        <p:spPr>
          <a:xfrm>
            <a:off x="207264" y="829056"/>
            <a:ext cx="11362944" cy="1323439"/>
          </a:xfrm>
          <a:prstGeom prst="rect">
            <a:avLst/>
          </a:prstGeom>
          <a:noFill/>
        </p:spPr>
        <p:txBody>
          <a:bodyPr wrap="square" rtlCol="1">
            <a:spAutoFit/>
          </a:bodyPr>
          <a:lstStyle/>
          <a:p>
            <a:r>
              <a:rPr lang="en-US" sz="2000" dirty="0">
                <a:latin typeface="Candara" panose="020E0502030303020204" pitchFamily="34" charset="0"/>
              </a:rPr>
              <a:t>We have discussed in the previous section how information content is defined (</a:t>
            </a:r>
            <a:r>
              <a:rPr lang="en-US" sz="2000" b="1" dirty="0">
                <a:latin typeface="Candara" panose="020E0502030303020204" pitchFamily="34" charset="0"/>
              </a:rPr>
              <a:t>SMI</a:t>
            </a:r>
            <a:r>
              <a:rPr lang="en-US" sz="2000" dirty="0">
                <a:latin typeface="Candara" panose="020E0502030303020204" pitchFamily="34" charset="0"/>
              </a:rPr>
              <a:t>) and stored (</a:t>
            </a:r>
            <a:r>
              <a:rPr lang="en-US" sz="2000" b="1" dirty="0">
                <a:latin typeface="Candara" panose="020E0502030303020204" pitchFamily="34" charset="0"/>
              </a:rPr>
              <a:t>MIB</a:t>
            </a:r>
            <a:r>
              <a:rPr lang="en-US" sz="2000" dirty="0">
                <a:latin typeface="Candara" panose="020E0502030303020204" pitchFamily="34" charset="0"/>
              </a:rPr>
              <a:t>).</a:t>
            </a:r>
          </a:p>
          <a:p>
            <a:r>
              <a:rPr lang="en-US" sz="2000" dirty="0">
                <a:latin typeface="Candara" panose="020E0502030303020204" pitchFamily="34" charset="0"/>
              </a:rPr>
              <a:t>We will now address the </a:t>
            </a:r>
            <a:r>
              <a:rPr lang="en-US" sz="2000" b="1" dirty="0">
                <a:latin typeface="Candara" panose="020E0502030303020204" pitchFamily="34" charset="0"/>
              </a:rPr>
              <a:t>model associated </a:t>
            </a:r>
            <a:r>
              <a:rPr lang="en-US" sz="2000" dirty="0">
                <a:latin typeface="Candara" panose="020E0502030303020204" pitchFamily="34" charset="0"/>
              </a:rPr>
              <a:t>with </a:t>
            </a:r>
            <a:r>
              <a:rPr lang="en-US" sz="2000" dirty="0">
                <a:solidFill>
                  <a:srgbClr val="C00000"/>
                </a:solidFill>
                <a:latin typeface="Candara" panose="020E0502030303020204" pitchFamily="34" charset="0"/>
              </a:rPr>
              <a:t>how the information is </a:t>
            </a:r>
            <a:r>
              <a:rPr lang="en-US" sz="2000" b="1" dirty="0">
                <a:solidFill>
                  <a:srgbClr val="C00000"/>
                </a:solidFill>
                <a:latin typeface="Candara" panose="020E0502030303020204" pitchFamily="34" charset="0"/>
              </a:rPr>
              <a:t>exchanged</a:t>
            </a:r>
            <a:r>
              <a:rPr lang="en-US" sz="2000" dirty="0">
                <a:solidFill>
                  <a:srgbClr val="C00000"/>
                </a:solidFill>
                <a:latin typeface="Candara" panose="020E0502030303020204" pitchFamily="34" charset="0"/>
              </a:rPr>
              <a:t> between </a:t>
            </a:r>
            <a:r>
              <a:rPr lang="en-US" sz="2000" dirty="0" smtClean="0">
                <a:solidFill>
                  <a:srgbClr val="C00000"/>
                </a:solidFill>
                <a:latin typeface="Candara" panose="020E0502030303020204" pitchFamily="34" charset="0"/>
              </a:rPr>
              <a:t>systems?</a:t>
            </a:r>
            <a:endParaRPr lang="en-US" sz="2000" dirty="0">
              <a:latin typeface="Candara" panose="020E0502030303020204" pitchFamily="34" charset="0"/>
            </a:endParaRPr>
          </a:p>
          <a:p>
            <a:r>
              <a:rPr lang="en-US" sz="2000" b="1" dirty="0">
                <a:latin typeface="Candara" panose="020E0502030303020204" pitchFamily="34" charset="0"/>
              </a:rPr>
              <a:t>Management data </a:t>
            </a:r>
            <a:r>
              <a:rPr lang="en-US" sz="2000" dirty="0">
                <a:latin typeface="Candara" panose="020E0502030303020204" pitchFamily="34" charset="0"/>
              </a:rPr>
              <a:t>are communicated </a:t>
            </a:r>
            <a:r>
              <a:rPr lang="en-US" sz="2000" dirty="0" smtClean="0">
                <a:latin typeface="Candara" panose="020E0502030303020204" pitchFamily="34" charset="0"/>
              </a:rPr>
              <a:t>between </a:t>
            </a:r>
            <a:r>
              <a:rPr lang="en-US" sz="2000" b="1" dirty="0" smtClean="0">
                <a:solidFill>
                  <a:srgbClr val="669900"/>
                </a:solidFill>
                <a:latin typeface="Candara" panose="020E0502030303020204" pitchFamily="34" charset="0"/>
              </a:rPr>
              <a:t>agent</a:t>
            </a:r>
            <a:r>
              <a:rPr lang="en-US" sz="2000" dirty="0" smtClean="0">
                <a:solidFill>
                  <a:srgbClr val="669900"/>
                </a:solidFill>
                <a:latin typeface="Candara" panose="020E0502030303020204" pitchFamily="34" charset="0"/>
              </a:rPr>
              <a:t> </a:t>
            </a:r>
            <a:r>
              <a:rPr lang="en-US" sz="2000" dirty="0">
                <a:latin typeface="Candara" panose="020E0502030303020204" pitchFamily="34" charset="0"/>
              </a:rPr>
              <a:t>and </a:t>
            </a:r>
            <a:r>
              <a:rPr lang="en-US" sz="2000" b="1" dirty="0">
                <a:solidFill>
                  <a:srgbClr val="669900"/>
                </a:solidFill>
                <a:latin typeface="Candara" panose="020E0502030303020204" pitchFamily="34" charset="0"/>
              </a:rPr>
              <a:t>manager processes</a:t>
            </a:r>
            <a:r>
              <a:rPr lang="en-US" sz="2000" dirty="0">
                <a:latin typeface="Candara" panose="020E0502030303020204" pitchFamily="34" charset="0"/>
              </a:rPr>
              <a:t>, as well as between </a:t>
            </a:r>
            <a:r>
              <a:rPr lang="en-US" sz="2000" dirty="0" smtClean="0">
                <a:latin typeface="Candara" panose="020E0502030303020204" pitchFamily="34" charset="0"/>
              </a:rPr>
              <a:t>manager processes</a:t>
            </a:r>
            <a:r>
              <a:rPr lang="en-US" sz="2000" dirty="0">
                <a:latin typeface="Candara" panose="020E0502030303020204" pitchFamily="34" charset="0"/>
              </a:rPr>
              <a:t>. </a:t>
            </a:r>
            <a:endParaRPr lang="en-US" sz="2000" dirty="0" smtClean="0">
              <a:latin typeface="Candara" panose="020E0502030303020204" pitchFamily="34" charset="0"/>
            </a:endParaRPr>
          </a:p>
        </p:txBody>
      </p:sp>
      <p:pic>
        <p:nvPicPr>
          <p:cNvPr id="5" name="Picture 4"/>
          <p:cNvPicPr>
            <a:picLocks noChangeAspect="1"/>
          </p:cNvPicPr>
          <p:nvPr/>
        </p:nvPicPr>
        <p:blipFill>
          <a:blip r:embed="rId2"/>
          <a:stretch>
            <a:fillRect/>
          </a:stretch>
        </p:blipFill>
        <p:spPr>
          <a:xfrm>
            <a:off x="4627994" y="2225742"/>
            <a:ext cx="7304974" cy="6406194"/>
          </a:xfrm>
          <a:prstGeom prst="rect">
            <a:avLst/>
          </a:prstGeom>
        </p:spPr>
      </p:pic>
      <p:sp>
        <p:nvSpPr>
          <p:cNvPr id="6" name="TextBox 5"/>
          <p:cNvSpPr txBox="1"/>
          <p:nvPr/>
        </p:nvSpPr>
        <p:spPr>
          <a:xfrm>
            <a:off x="202392" y="2380872"/>
            <a:ext cx="4771944" cy="4093428"/>
          </a:xfrm>
          <a:prstGeom prst="rect">
            <a:avLst/>
          </a:prstGeom>
          <a:noFill/>
        </p:spPr>
        <p:txBody>
          <a:bodyPr wrap="square" rtlCol="1">
            <a:spAutoFit/>
          </a:bodyPr>
          <a:lstStyle/>
          <a:p>
            <a:r>
              <a:rPr lang="en-US" sz="2000" b="1" dirty="0" smtClean="0">
                <a:solidFill>
                  <a:srgbClr val="CC9900"/>
                </a:solidFill>
                <a:latin typeface="Candara" panose="020E0502030303020204" pitchFamily="34" charset="0"/>
              </a:rPr>
              <a:t>Three</a:t>
            </a:r>
            <a:r>
              <a:rPr lang="en-US" sz="2000" dirty="0" smtClean="0">
                <a:solidFill>
                  <a:srgbClr val="CC9900"/>
                </a:solidFill>
                <a:latin typeface="Candara" panose="020E0502030303020204" pitchFamily="34" charset="0"/>
              </a:rPr>
              <a:t> </a:t>
            </a:r>
            <a:r>
              <a:rPr lang="en-US" sz="2000" dirty="0">
                <a:solidFill>
                  <a:srgbClr val="CC9900"/>
                </a:solidFill>
                <a:latin typeface="Candara" panose="020E0502030303020204" pitchFamily="34" charset="0"/>
              </a:rPr>
              <a:t>aspects </a:t>
            </a:r>
            <a:r>
              <a:rPr lang="en-US" sz="2000" dirty="0">
                <a:latin typeface="Candara" panose="020E0502030303020204" pitchFamily="34" charset="0"/>
              </a:rPr>
              <a:t>need to be addressed in the communication of information between two </a:t>
            </a:r>
            <a:r>
              <a:rPr lang="en-US" sz="2000" dirty="0" smtClean="0">
                <a:latin typeface="Candara" panose="020E0502030303020204" pitchFamily="34" charset="0"/>
              </a:rPr>
              <a:t>entities</a:t>
            </a:r>
            <a:r>
              <a:rPr lang="en-US" sz="2000" dirty="0">
                <a:latin typeface="Candara" panose="020E0502030303020204" pitchFamily="34" charset="0"/>
              </a:rPr>
              <a:t>: </a:t>
            </a:r>
            <a:endParaRPr lang="en-US" sz="2000" dirty="0" smtClean="0">
              <a:latin typeface="Candara" panose="020E0502030303020204" pitchFamily="34" charset="0"/>
            </a:endParaRPr>
          </a:p>
          <a:p>
            <a:r>
              <a:rPr lang="en-US" sz="2000" b="1" dirty="0" smtClean="0">
                <a:latin typeface="Candara" panose="020E0502030303020204" pitchFamily="34" charset="0"/>
              </a:rPr>
              <a:t>transport </a:t>
            </a:r>
            <a:r>
              <a:rPr lang="en-US" sz="2000" b="1" dirty="0">
                <a:latin typeface="Candara" panose="020E0502030303020204" pitchFamily="34" charset="0"/>
              </a:rPr>
              <a:t>medium</a:t>
            </a:r>
            <a:r>
              <a:rPr lang="en-US" sz="2000" dirty="0">
                <a:latin typeface="Candara" panose="020E0502030303020204" pitchFamily="34" charset="0"/>
              </a:rPr>
              <a:t> of message exchange (</a:t>
            </a:r>
            <a:r>
              <a:rPr lang="en-US" sz="2000" dirty="0">
                <a:solidFill>
                  <a:srgbClr val="669900"/>
                </a:solidFill>
                <a:latin typeface="Candara" panose="020E0502030303020204" pitchFamily="34" charset="0"/>
              </a:rPr>
              <a:t>transport protocol</a:t>
            </a:r>
            <a:r>
              <a:rPr lang="en-US" sz="2000" dirty="0" smtClean="0">
                <a:latin typeface="Candara" panose="020E0502030303020204" pitchFamily="34" charset="0"/>
              </a:rPr>
              <a:t>), </a:t>
            </a:r>
            <a:r>
              <a:rPr lang="en-US" sz="2000" b="1" dirty="0">
                <a:latin typeface="Candara" panose="020E0502030303020204" pitchFamily="34" charset="0"/>
              </a:rPr>
              <a:t>message format </a:t>
            </a:r>
            <a:r>
              <a:rPr lang="en-US" sz="2000" dirty="0">
                <a:latin typeface="Candara" panose="020E0502030303020204" pitchFamily="34" charset="0"/>
              </a:rPr>
              <a:t>of </a:t>
            </a:r>
            <a:r>
              <a:rPr lang="en-US" sz="2000" dirty="0" smtClean="0">
                <a:latin typeface="Candara" panose="020E0502030303020204" pitchFamily="34" charset="0"/>
              </a:rPr>
              <a:t>communication (</a:t>
            </a:r>
            <a:r>
              <a:rPr lang="en-US" sz="2000" dirty="0" smtClean="0">
                <a:solidFill>
                  <a:srgbClr val="669900"/>
                </a:solidFill>
                <a:latin typeface="Candara" panose="020E0502030303020204" pitchFamily="34" charset="0"/>
              </a:rPr>
              <a:t>application </a:t>
            </a:r>
            <a:r>
              <a:rPr lang="en-US" sz="2000" dirty="0">
                <a:solidFill>
                  <a:srgbClr val="669900"/>
                </a:solidFill>
                <a:latin typeface="Candara" panose="020E0502030303020204" pitchFamily="34" charset="0"/>
              </a:rPr>
              <a:t>protocol</a:t>
            </a:r>
            <a:r>
              <a:rPr lang="en-US" sz="2000" dirty="0">
                <a:latin typeface="Candara" panose="020E0502030303020204" pitchFamily="34" charset="0"/>
              </a:rPr>
              <a:t>), and the </a:t>
            </a:r>
            <a:r>
              <a:rPr lang="en-US" sz="2000" b="1" dirty="0">
                <a:latin typeface="Candara" panose="020E0502030303020204" pitchFamily="34" charset="0"/>
              </a:rPr>
              <a:t>actual message </a:t>
            </a:r>
            <a:r>
              <a:rPr lang="en-US" sz="2000" dirty="0">
                <a:latin typeface="Candara" panose="020E0502030303020204" pitchFamily="34" charset="0"/>
              </a:rPr>
              <a:t>(</a:t>
            </a:r>
            <a:r>
              <a:rPr lang="en-US" sz="2000" dirty="0">
                <a:solidFill>
                  <a:srgbClr val="669900"/>
                </a:solidFill>
                <a:latin typeface="Candara" panose="020E0502030303020204" pitchFamily="34" charset="0"/>
              </a:rPr>
              <a:t>commands and responses</a:t>
            </a:r>
            <a:r>
              <a:rPr lang="en-US" sz="2000" dirty="0">
                <a:latin typeface="Candara" panose="020E0502030303020204" pitchFamily="34" charset="0"/>
              </a:rPr>
              <a:t>). </a:t>
            </a:r>
            <a:endParaRPr lang="en-US" sz="2000" dirty="0" smtClean="0">
              <a:latin typeface="Candara" panose="020E0502030303020204" pitchFamily="34" charset="0"/>
            </a:endParaRPr>
          </a:p>
          <a:p>
            <a:endParaRPr lang="en-US" sz="2000" dirty="0">
              <a:latin typeface="Candara" panose="020E0502030303020204" pitchFamily="34" charset="0"/>
            </a:endParaRPr>
          </a:p>
          <a:p>
            <a:r>
              <a:rPr lang="en-US" sz="2000" dirty="0" smtClean="0">
                <a:latin typeface="Candara" panose="020E0502030303020204" pitchFamily="34" charset="0"/>
              </a:rPr>
              <a:t>Let </a:t>
            </a:r>
            <a:r>
              <a:rPr lang="en-US" sz="2000" dirty="0">
                <a:latin typeface="Candara" panose="020E0502030303020204" pitchFamily="34" charset="0"/>
              </a:rPr>
              <a:t>us illustrate this by </a:t>
            </a:r>
            <a:r>
              <a:rPr lang="en-US" sz="2000" dirty="0" smtClean="0">
                <a:latin typeface="Candara" panose="020E0502030303020204" pitchFamily="34" charset="0"/>
              </a:rPr>
              <a:t>an example of Azita </a:t>
            </a:r>
            <a:r>
              <a:rPr lang="en-US" sz="2000" dirty="0">
                <a:latin typeface="Candara" panose="020E0502030303020204" pitchFamily="34" charset="0"/>
              </a:rPr>
              <a:t>buying a car from an automobile salesperson, Roberto</a:t>
            </a:r>
            <a:r>
              <a:rPr lang="en-US" sz="2000" dirty="0" smtClean="0">
                <a:latin typeface="Candara" panose="020E0502030303020204" pitchFamily="34" charset="0"/>
              </a:rPr>
              <a:t>.</a:t>
            </a:r>
          </a:p>
          <a:p>
            <a:endParaRPr lang="ar-SA" sz="2000" dirty="0">
              <a:latin typeface="Candara" panose="020E0502030303020204" pitchFamily="34" charset="0"/>
            </a:endParaRPr>
          </a:p>
        </p:txBody>
      </p:sp>
    </p:spTree>
    <p:extLst>
      <p:ext uri="{BB962C8B-B14F-4D97-AF65-F5344CB8AC3E}">
        <p14:creationId xmlns:p14="http://schemas.microsoft.com/office/powerpoint/2010/main" val="390663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170688"/>
            <a:ext cx="6396303" cy="584775"/>
          </a:xfrm>
          <a:prstGeom prst="rect">
            <a:avLst/>
          </a:prstGeom>
          <a:noFill/>
        </p:spPr>
        <p:txBody>
          <a:bodyPr wrap="none" rtlCol="1">
            <a:spAutoFit/>
          </a:bodyPr>
          <a:lstStyle>
            <a:defPPr marR="0" lvl="0" algn="l" rtl="0">
              <a:lnSpc>
                <a:spcPct val="100000"/>
              </a:lnSpc>
              <a:spcBef>
                <a:spcPts val="0"/>
              </a:spcBef>
              <a:spcAft>
                <a:spcPts val="0"/>
              </a:spcAft>
              <a:defRPr/>
            </a:defPPr>
            <a:lvl1pPr>
              <a:defRPr sz="3200" b="1">
                <a:solidFill>
                  <a:srgbClr val="669900"/>
                </a:solidFill>
                <a:effectLst>
                  <a:outerShdw blurRad="38100" dist="38100" dir="2700000" algn="tl">
                    <a:srgbClr val="000000">
                      <a:alpha val="43137"/>
                    </a:srgbClr>
                  </a:outerShdw>
                </a:effectLst>
                <a:latin typeface="Candara" panose="020E0502030303020204" pitchFamily="34" charset="0"/>
              </a:defRPr>
            </a:lvl1pPr>
          </a:lstStyle>
          <a:p>
            <a:r>
              <a:rPr lang="en-US" dirty="0"/>
              <a:t>3.5 COMMUNICATION MODEL </a:t>
            </a:r>
            <a:r>
              <a:rPr lang="en-US" sz="2400" b="0" dirty="0">
                <a:effectLst/>
              </a:rPr>
              <a:t>(cont.)</a:t>
            </a:r>
            <a:endParaRPr lang="ar-SA" sz="2400" b="0" dirty="0">
              <a:effectLst/>
            </a:endParaRPr>
          </a:p>
        </p:txBody>
      </p:sp>
      <p:sp>
        <p:nvSpPr>
          <p:cNvPr id="3" name="5-Point Star 2"/>
          <p:cNvSpPr/>
          <p:nvPr/>
        </p:nvSpPr>
        <p:spPr>
          <a:xfrm>
            <a:off x="11143488" y="14630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6" name="TextBox 5"/>
          <p:cNvSpPr txBox="1"/>
          <p:nvPr/>
        </p:nvSpPr>
        <p:spPr>
          <a:xfrm>
            <a:off x="134113" y="938784"/>
            <a:ext cx="11814047" cy="7880491"/>
          </a:xfrm>
          <a:prstGeom prst="rect">
            <a:avLst/>
          </a:prstGeom>
          <a:noFill/>
        </p:spPr>
        <p:txBody>
          <a:bodyPr wrap="square" rtlCol="1">
            <a:spAutoFit/>
          </a:bodyPr>
          <a:lstStyle/>
          <a:p>
            <a:pPr>
              <a:lnSpc>
                <a:spcPct val="150000"/>
              </a:lnSpc>
              <a:spcAft>
                <a:spcPts val="1200"/>
              </a:spcAft>
            </a:pPr>
            <a:r>
              <a:rPr lang="en-US" sz="1800" dirty="0" smtClean="0">
                <a:latin typeface="Candara" panose="020E0502030303020204" pitchFamily="34" charset="0"/>
              </a:rPr>
              <a:t>Figure </a:t>
            </a:r>
            <a:r>
              <a:rPr lang="en-US" sz="1800" dirty="0">
                <a:latin typeface="Candara" panose="020E0502030303020204" pitchFamily="34" charset="0"/>
              </a:rPr>
              <a:t>3.11 presents the communication model. </a:t>
            </a:r>
            <a:endParaRPr lang="en-US" sz="1800" dirty="0" smtClean="0">
              <a:latin typeface="Candara" panose="020E0502030303020204" pitchFamily="34" charset="0"/>
            </a:endParaRPr>
          </a:p>
          <a:p>
            <a:pPr>
              <a:lnSpc>
                <a:spcPct val="150000"/>
              </a:lnSpc>
              <a:spcAft>
                <a:spcPts val="1200"/>
              </a:spcAft>
            </a:pPr>
            <a:r>
              <a:rPr lang="en-US" sz="1800" dirty="0" smtClean="0">
                <a:latin typeface="Candara" panose="020E0502030303020204" pitchFamily="34" charset="0"/>
              </a:rPr>
              <a:t>The </a:t>
            </a:r>
            <a:r>
              <a:rPr lang="en-US" sz="1800" dirty="0">
                <a:latin typeface="Candara" panose="020E0502030303020204" pitchFamily="34" charset="0"/>
              </a:rPr>
              <a:t>applications in the </a:t>
            </a:r>
            <a:r>
              <a:rPr lang="en-US" sz="1800" b="1" dirty="0">
                <a:latin typeface="Candara" panose="020E0502030303020204" pitchFamily="34" charset="0"/>
              </a:rPr>
              <a:t>manager module </a:t>
            </a:r>
            <a:r>
              <a:rPr lang="en-US" sz="1800" dirty="0" smtClean="0">
                <a:latin typeface="Candara" panose="020E0502030303020204" pitchFamily="34" charset="0"/>
              </a:rPr>
              <a:t>initiate </a:t>
            </a:r>
            <a:r>
              <a:rPr lang="en-US" sz="1800" b="1" dirty="0" smtClean="0">
                <a:latin typeface="Candara" panose="020E0502030303020204" pitchFamily="34" charset="0"/>
              </a:rPr>
              <a:t>requests </a:t>
            </a:r>
            <a:r>
              <a:rPr lang="en-US" sz="1800" dirty="0">
                <a:latin typeface="Candara" panose="020E0502030303020204" pitchFamily="34" charset="0"/>
              </a:rPr>
              <a:t>to the </a:t>
            </a:r>
            <a:r>
              <a:rPr lang="en-US" sz="1800" b="1" dirty="0">
                <a:latin typeface="Candara" panose="020E0502030303020204" pitchFamily="34" charset="0"/>
              </a:rPr>
              <a:t>agent </a:t>
            </a:r>
            <a:r>
              <a:rPr lang="en-US" sz="1800" dirty="0">
                <a:latin typeface="Candara" panose="020E0502030303020204" pitchFamily="34" charset="0"/>
              </a:rPr>
              <a:t>in the Internet model. It is part of the operations in the OSI model. The </a:t>
            </a:r>
            <a:r>
              <a:rPr lang="en-US" sz="1800" b="1" dirty="0" smtClean="0">
                <a:latin typeface="Candara" panose="020E0502030303020204" pitchFamily="34" charset="0"/>
              </a:rPr>
              <a:t>agent </a:t>
            </a:r>
            <a:r>
              <a:rPr lang="en-US" sz="1800" dirty="0" smtClean="0">
                <a:latin typeface="Candara" panose="020E0502030303020204" pitchFamily="34" charset="0"/>
              </a:rPr>
              <a:t>executes </a:t>
            </a:r>
            <a:r>
              <a:rPr lang="en-US" sz="1800" dirty="0">
                <a:latin typeface="Candara" panose="020E0502030303020204" pitchFamily="34" charset="0"/>
              </a:rPr>
              <a:t>the </a:t>
            </a:r>
            <a:r>
              <a:rPr lang="en-US" sz="1800" b="1" dirty="0">
                <a:latin typeface="Candara" panose="020E0502030303020204" pitchFamily="34" charset="0"/>
              </a:rPr>
              <a:t>request </a:t>
            </a:r>
            <a:r>
              <a:rPr lang="en-US" sz="1800" dirty="0">
                <a:latin typeface="Candara" panose="020E0502030303020204" pitchFamily="34" charset="0"/>
              </a:rPr>
              <a:t>on the network </a:t>
            </a:r>
            <a:r>
              <a:rPr lang="en-US" sz="1800" b="1" dirty="0">
                <a:latin typeface="Candara" panose="020E0502030303020204" pitchFamily="34" charset="0"/>
              </a:rPr>
              <a:t>element</a:t>
            </a:r>
            <a:r>
              <a:rPr lang="en-US" sz="1800" dirty="0">
                <a:latin typeface="Candara" panose="020E0502030303020204" pitchFamily="34" charset="0"/>
              </a:rPr>
              <a:t>; i.e., </a:t>
            </a:r>
            <a:r>
              <a:rPr lang="en-US" sz="1800" b="1" dirty="0">
                <a:latin typeface="Candara" panose="020E0502030303020204" pitchFamily="34" charset="0"/>
              </a:rPr>
              <a:t>managed object</a:t>
            </a:r>
            <a:r>
              <a:rPr lang="en-US" sz="1800" dirty="0">
                <a:latin typeface="Candara" panose="020E0502030303020204" pitchFamily="34" charset="0"/>
              </a:rPr>
              <a:t>, and returns responses to the </a:t>
            </a:r>
            <a:r>
              <a:rPr lang="en-US" sz="1800" b="1" dirty="0">
                <a:latin typeface="Candara" panose="020E0502030303020204" pitchFamily="34" charset="0"/>
              </a:rPr>
              <a:t>manager</a:t>
            </a:r>
            <a:r>
              <a:rPr lang="en-US" sz="1800" dirty="0">
                <a:latin typeface="Candara" panose="020E0502030303020204" pitchFamily="34" charset="0"/>
              </a:rPr>
              <a:t>.</a:t>
            </a:r>
          </a:p>
          <a:p>
            <a:pPr>
              <a:lnSpc>
                <a:spcPct val="150000"/>
              </a:lnSpc>
              <a:spcAft>
                <a:spcPts val="1200"/>
              </a:spcAft>
            </a:pPr>
            <a:r>
              <a:rPr lang="en-US" sz="1800" dirty="0">
                <a:latin typeface="Candara" panose="020E0502030303020204" pitchFamily="34" charset="0"/>
              </a:rPr>
              <a:t>The traps/notifications are the unsolicited messages, such as alarms, generated by the </a:t>
            </a:r>
            <a:r>
              <a:rPr lang="en-US" sz="1800" dirty="0" smtClean="0">
                <a:latin typeface="Candara" panose="020E0502030303020204" pitchFamily="34" charset="0"/>
              </a:rPr>
              <a:t>agent.</a:t>
            </a:r>
          </a:p>
          <a:p>
            <a:pPr>
              <a:lnSpc>
                <a:spcPct val="150000"/>
              </a:lnSpc>
              <a:spcAft>
                <a:spcPts val="1200"/>
              </a:spcAft>
            </a:pPr>
            <a:r>
              <a:rPr lang="en-US" sz="1800" dirty="0" smtClean="0">
                <a:latin typeface="Candara" panose="020E0502030303020204" pitchFamily="34" charset="0"/>
              </a:rPr>
              <a:t>Figure </a:t>
            </a:r>
            <a:r>
              <a:rPr lang="en-US" sz="1800" dirty="0">
                <a:latin typeface="Candara" panose="020E0502030303020204" pitchFamily="34" charset="0"/>
              </a:rPr>
              <a:t>3.12 presents the </a:t>
            </a:r>
            <a:r>
              <a:rPr lang="en-US" sz="1800" b="1" dirty="0">
                <a:latin typeface="Candara" panose="020E0502030303020204" pitchFamily="34" charset="0"/>
              </a:rPr>
              <a:t>communication protocol </a:t>
            </a:r>
            <a:r>
              <a:rPr lang="en-US" sz="1800" dirty="0">
                <a:latin typeface="Candara" panose="020E0502030303020204" pitchFamily="34" charset="0"/>
              </a:rPr>
              <a:t>used to transfer information between </a:t>
            </a:r>
            <a:r>
              <a:rPr lang="en-US" sz="1800" dirty="0" smtClean="0">
                <a:latin typeface="Candara" panose="020E0502030303020204" pitchFamily="34" charset="0"/>
              </a:rPr>
              <a:t>managed object </a:t>
            </a:r>
            <a:r>
              <a:rPr lang="en-US" sz="1800" dirty="0">
                <a:latin typeface="Candara" panose="020E0502030303020204" pitchFamily="34" charset="0"/>
              </a:rPr>
              <a:t>and managing processes, as well as between management processes. The OSI model uses </a:t>
            </a:r>
            <a:r>
              <a:rPr lang="en-US" sz="1800" dirty="0" smtClean="0">
                <a:latin typeface="Candara" panose="020E0502030303020204" pitchFamily="34" charset="0"/>
              </a:rPr>
              <a:t>CMIP along </a:t>
            </a:r>
            <a:r>
              <a:rPr lang="en-US" sz="1800" dirty="0">
                <a:latin typeface="Candara" panose="020E0502030303020204" pitchFamily="34" charset="0"/>
              </a:rPr>
              <a:t>with CMIS. The Internet uses SNMP for communication. The services are part </a:t>
            </a:r>
            <a:r>
              <a:rPr lang="en-US" sz="1800" dirty="0" smtClean="0">
                <a:latin typeface="Candara" panose="020E0502030303020204" pitchFamily="34" charset="0"/>
              </a:rPr>
              <a:t>of operations using requests</a:t>
            </a:r>
            <a:r>
              <a:rPr lang="en-US" sz="1800" dirty="0">
                <a:latin typeface="Candara" panose="020E0502030303020204" pitchFamily="34" charset="0"/>
              </a:rPr>
              <a:t>, responses, and alarm </a:t>
            </a:r>
            <a:r>
              <a:rPr lang="en-US" sz="1800" dirty="0" smtClean="0">
                <a:latin typeface="Candara" panose="020E0502030303020204" pitchFamily="34" charset="0"/>
              </a:rPr>
              <a:t>notifications. </a:t>
            </a:r>
          </a:p>
          <a:p>
            <a:pPr>
              <a:lnSpc>
                <a:spcPct val="150000"/>
              </a:lnSpc>
              <a:spcAft>
                <a:spcPts val="1200"/>
              </a:spcAft>
            </a:pPr>
            <a:r>
              <a:rPr lang="en-US" sz="1800" dirty="0" smtClean="0">
                <a:latin typeface="Candara" panose="020E0502030303020204" pitchFamily="34" charset="0"/>
              </a:rPr>
              <a:t>OSI uses </a:t>
            </a:r>
            <a:r>
              <a:rPr lang="en-US" sz="1800" dirty="0">
                <a:latin typeface="Candara" panose="020E0502030303020204" pitchFamily="34" charset="0"/>
              </a:rPr>
              <a:t>both connection-oriented and connectionless protocols for transportation. For example, </a:t>
            </a:r>
            <a:r>
              <a:rPr lang="en-US" sz="1800" dirty="0" smtClean="0">
                <a:latin typeface="Candara" panose="020E0502030303020204" pitchFamily="34" charset="0"/>
              </a:rPr>
              <a:t>the TCP4 </a:t>
            </a:r>
            <a:r>
              <a:rPr lang="en-US" sz="1800" dirty="0">
                <a:latin typeface="Candara" panose="020E0502030303020204" pitchFamily="34" charset="0"/>
              </a:rPr>
              <a:t>transport layer protocol riding on top of the x.25 protocol could be used for </a:t>
            </a:r>
            <a:r>
              <a:rPr lang="en-US" sz="1800" dirty="0" smtClean="0">
                <a:latin typeface="Candara" panose="020E0502030303020204" pitchFamily="34" charset="0"/>
              </a:rPr>
              <a:t>connection-oriented transporting </a:t>
            </a:r>
            <a:r>
              <a:rPr lang="en-US" sz="1800" dirty="0">
                <a:latin typeface="Candara" panose="020E0502030303020204" pitchFamily="34" charset="0"/>
              </a:rPr>
              <a:t>and application messages. TP4 over Connectionless Network Protocol is used for </a:t>
            </a:r>
            <a:r>
              <a:rPr lang="en-US" sz="1800" dirty="0" smtClean="0">
                <a:latin typeface="Candara" panose="020E0502030303020204" pitchFamily="34" charset="0"/>
              </a:rPr>
              <a:t>connectionless </a:t>
            </a:r>
            <a:r>
              <a:rPr lang="en-US" sz="1800" dirty="0">
                <a:latin typeface="Candara" panose="020E0502030303020204" pitchFamily="34" charset="0"/>
              </a:rPr>
              <a:t>transportation. The Internet uses connectionless UDP/IP protocol for transporting </a:t>
            </a:r>
            <a:r>
              <a:rPr lang="en-US" sz="1800" dirty="0" smtClean="0">
                <a:latin typeface="Candara" panose="020E0502030303020204" pitchFamily="34" charset="0"/>
              </a:rPr>
              <a:t>messages. CMIP </a:t>
            </a:r>
            <a:r>
              <a:rPr lang="en-US" sz="1800" dirty="0">
                <a:latin typeface="Candara" panose="020E0502030303020204" pitchFamily="34" charset="0"/>
              </a:rPr>
              <a:t>and SNMP specify the management communication protocols for OS1 and Internet </a:t>
            </a:r>
            <a:r>
              <a:rPr lang="en-US" sz="1800" dirty="0" smtClean="0">
                <a:latin typeface="Candara" panose="020E0502030303020204" pitchFamily="34" charset="0"/>
              </a:rPr>
              <a:t>management</a:t>
            </a:r>
            <a:r>
              <a:rPr lang="en-US" sz="1800" dirty="0">
                <a:latin typeface="Candara" panose="020E0502030303020204" pitchFamily="34" charset="0"/>
              </a:rPr>
              <a:t>. CMIP is addressed </a:t>
            </a:r>
            <a:r>
              <a:rPr lang="en-US" sz="1800" dirty="0" smtClean="0">
                <a:latin typeface="Candara" panose="020E0502030303020204" pitchFamily="34" charset="0"/>
              </a:rPr>
              <a:t>in Appendix </a:t>
            </a:r>
            <a:r>
              <a:rPr lang="en-US" sz="1800" dirty="0">
                <a:latin typeface="Candara" panose="020E0502030303020204" pitchFamily="34" charset="0"/>
              </a:rPr>
              <a:t>A. SNMP is extensively covered throughout the book.</a:t>
            </a:r>
          </a:p>
          <a:p>
            <a:pPr>
              <a:lnSpc>
                <a:spcPct val="150000"/>
              </a:lnSpc>
              <a:spcAft>
                <a:spcPts val="1200"/>
              </a:spcAft>
            </a:pPr>
            <a:r>
              <a:rPr lang="en-US" sz="1800" dirty="0">
                <a:latin typeface="Candara" panose="020E0502030303020204" pitchFamily="34" charset="0"/>
              </a:rPr>
              <a:t>The application processes invoke the management communication layer protocols. OST deals </a:t>
            </a:r>
            <a:r>
              <a:rPr lang="en-US" sz="1800" dirty="0" smtClean="0">
                <a:latin typeface="Candara" panose="020E0502030303020204" pitchFamily="34" charset="0"/>
              </a:rPr>
              <a:t>with messages </a:t>
            </a:r>
            <a:r>
              <a:rPr lang="en-US" sz="1800" dirty="0">
                <a:latin typeface="Candara" panose="020E0502030303020204" pitchFamily="34" charset="0"/>
              </a:rPr>
              <a:t>in the specification of managed objects. Managed objects and their attributes could be </a:t>
            </a:r>
            <a:r>
              <a:rPr lang="en-US" sz="1800" dirty="0" smtClean="0">
                <a:latin typeface="Candara" panose="020E0502030303020204" pitchFamily="34" charset="0"/>
              </a:rPr>
              <a:t>manipulated </a:t>
            </a:r>
            <a:r>
              <a:rPr lang="en-US" sz="1800" dirty="0">
                <a:latin typeface="Candara" panose="020E0502030303020204" pitchFamily="34" charset="0"/>
              </a:rPr>
              <a:t>by operations. Basic application service modules are defined by CMIS. </a:t>
            </a:r>
            <a:r>
              <a:rPr lang="en-US" sz="1800" dirty="0" smtClean="0">
                <a:latin typeface="Candara" panose="020E0502030303020204" pitchFamily="34" charset="0"/>
              </a:rPr>
              <a:t>In the Internet, operations </a:t>
            </a:r>
            <a:r>
              <a:rPr lang="en-US" sz="1800" dirty="0">
                <a:latin typeface="Candara" panose="020E0502030303020204" pitchFamily="34" charset="0"/>
              </a:rPr>
              <a:t>are executed by SNMP messages.</a:t>
            </a:r>
            <a:endParaRPr lang="ar-SA" sz="1800" dirty="0">
              <a:latin typeface="Candara" panose="020E0502030303020204" pitchFamily="34" charset="0"/>
            </a:endParaRPr>
          </a:p>
        </p:txBody>
      </p:sp>
    </p:spTree>
    <p:extLst>
      <p:ext uri="{BB962C8B-B14F-4D97-AF65-F5344CB8AC3E}">
        <p14:creationId xmlns:p14="http://schemas.microsoft.com/office/powerpoint/2010/main" val="1278118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336" y="341376"/>
            <a:ext cx="1588897" cy="461665"/>
          </a:xfrm>
          <a:prstGeom prst="rect">
            <a:avLst/>
          </a:prstGeom>
          <a:noFill/>
        </p:spPr>
        <p:txBody>
          <a:bodyPr wrap="none" rtlCol="1">
            <a:spAutoFit/>
          </a:bodyPr>
          <a:lstStyle>
            <a:defPPr marR="0" lvl="0" algn="l" rtl="0">
              <a:lnSpc>
                <a:spcPct val="100000"/>
              </a:lnSpc>
              <a:spcBef>
                <a:spcPts val="0"/>
              </a:spcBef>
              <a:spcAft>
                <a:spcPts val="0"/>
              </a:spcAft>
              <a:defRPr/>
            </a:defPPr>
            <a:lvl1pPr>
              <a:defRPr sz="2400" b="1">
                <a:solidFill>
                  <a:srgbClr val="0070C0"/>
                </a:solidFill>
              </a:defRPr>
            </a:lvl1pPr>
          </a:lstStyle>
          <a:p>
            <a:r>
              <a:rPr lang="en-US" dirty="0">
                <a:solidFill>
                  <a:srgbClr val="669900"/>
                </a:solidFill>
              </a:rPr>
              <a:t>Summary</a:t>
            </a:r>
            <a:endParaRPr lang="ar-SA" dirty="0">
              <a:solidFill>
                <a:srgbClr val="669900"/>
              </a:solidFill>
            </a:endParaRPr>
          </a:p>
        </p:txBody>
      </p:sp>
      <p:sp>
        <p:nvSpPr>
          <p:cNvPr id="3" name="TextBox 2"/>
          <p:cNvSpPr txBox="1"/>
          <p:nvPr/>
        </p:nvSpPr>
        <p:spPr>
          <a:xfrm>
            <a:off x="121921" y="865632"/>
            <a:ext cx="11838431" cy="7417415"/>
          </a:xfrm>
          <a:prstGeom prst="rect">
            <a:avLst/>
          </a:prstGeom>
          <a:noFill/>
        </p:spPr>
        <p:txBody>
          <a:bodyPr wrap="square" rtlCol="1">
            <a:spAutoFit/>
          </a:bodyPr>
          <a:lstStyle/>
          <a:p>
            <a:pPr>
              <a:spcAft>
                <a:spcPts val="1200"/>
              </a:spcAft>
            </a:pPr>
            <a:r>
              <a:rPr lang="en-US" sz="1800" dirty="0" smtClean="0">
                <a:latin typeface="Candara" panose="020E0502030303020204" pitchFamily="34" charset="0"/>
              </a:rPr>
              <a:t>The </a:t>
            </a:r>
            <a:r>
              <a:rPr lang="en-US" sz="1800" dirty="0">
                <a:latin typeface="Candara" panose="020E0502030303020204" pitchFamily="34" charset="0"/>
              </a:rPr>
              <a:t>foundations of </a:t>
            </a:r>
            <a:r>
              <a:rPr lang="en-US" sz="1800" b="1" dirty="0">
                <a:latin typeface="Candara" panose="020E0502030303020204" pitchFamily="34" charset="0"/>
              </a:rPr>
              <a:t>standards</a:t>
            </a:r>
            <a:r>
              <a:rPr lang="en-US" sz="1800" dirty="0">
                <a:latin typeface="Candara" panose="020E0502030303020204" pitchFamily="34" charset="0"/>
              </a:rPr>
              <a:t>, </a:t>
            </a:r>
            <a:r>
              <a:rPr lang="en-US" sz="1800" b="1" dirty="0">
                <a:latin typeface="Candara" panose="020E0502030303020204" pitchFamily="34" charset="0"/>
              </a:rPr>
              <a:t>models</a:t>
            </a:r>
            <a:r>
              <a:rPr lang="en-US" sz="1800" dirty="0">
                <a:latin typeface="Candara" panose="020E0502030303020204" pitchFamily="34" charset="0"/>
              </a:rPr>
              <a:t>, and </a:t>
            </a:r>
            <a:r>
              <a:rPr lang="en-US" sz="1800" b="1" dirty="0">
                <a:latin typeface="Candara" panose="020E0502030303020204" pitchFamily="34" charset="0"/>
              </a:rPr>
              <a:t>language</a:t>
            </a:r>
            <a:r>
              <a:rPr lang="en-US" sz="1800" dirty="0">
                <a:latin typeface="Candara" panose="020E0502030303020204" pitchFamily="34" charset="0"/>
              </a:rPr>
              <a:t> needed to delve into the study of </a:t>
            </a:r>
            <a:r>
              <a:rPr lang="en-US" sz="1800" dirty="0" smtClean="0">
                <a:latin typeface="Candara" panose="020E0502030303020204" pitchFamily="34" charset="0"/>
              </a:rPr>
              <a:t>network management </a:t>
            </a:r>
            <a:r>
              <a:rPr lang="en-US" sz="1800" dirty="0">
                <a:latin typeface="Candara" panose="020E0502030303020204" pitchFamily="34" charset="0"/>
              </a:rPr>
              <a:t>have been addressed in this chapter. These are the </a:t>
            </a:r>
            <a:r>
              <a:rPr lang="en-US" sz="1800" b="1" dirty="0">
                <a:latin typeface="Candara" panose="020E0502030303020204" pitchFamily="34" charset="0"/>
              </a:rPr>
              <a:t>four</a:t>
            </a:r>
            <a:r>
              <a:rPr lang="en-US" sz="1800" dirty="0">
                <a:latin typeface="Candara" panose="020E0502030303020204" pitchFamily="34" charset="0"/>
              </a:rPr>
              <a:t> network management </a:t>
            </a:r>
            <a:r>
              <a:rPr lang="en-US" sz="1800" dirty="0" smtClean="0">
                <a:latin typeface="Candara" panose="020E0502030303020204" pitchFamily="34" charset="0"/>
              </a:rPr>
              <a:t>models </a:t>
            </a:r>
            <a:r>
              <a:rPr lang="en-US" sz="1800" b="1" dirty="0" smtClean="0">
                <a:solidFill>
                  <a:srgbClr val="669900"/>
                </a:solidFill>
                <a:latin typeface="Candara" panose="020E0502030303020204" pitchFamily="34" charset="0"/>
              </a:rPr>
              <a:t>OSI</a:t>
            </a:r>
            <a:r>
              <a:rPr lang="en-US" sz="1800" dirty="0">
                <a:latin typeface="Candara" panose="020E0502030303020204" pitchFamily="34" charset="0"/>
              </a:rPr>
              <a:t>, </a:t>
            </a:r>
            <a:r>
              <a:rPr lang="en-US" sz="1800" b="1" dirty="0">
                <a:solidFill>
                  <a:srgbClr val="669900"/>
                </a:solidFill>
                <a:latin typeface="Candara" panose="020E0502030303020204" pitchFamily="34" charset="0"/>
              </a:rPr>
              <a:t>Internet</a:t>
            </a:r>
            <a:r>
              <a:rPr lang="en-US" sz="1800" dirty="0">
                <a:latin typeface="Candara" panose="020E0502030303020204" pitchFamily="34" charset="0"/>
              </a:rPr>
              <a:t>, </a:t>
            </a:r>
            <a:r>
              <a:rPr lang="en-US" sz="1800" b="1" dirty="0">
                <a:solidFill>
                  <a:srgbClr val="669900"/>
                </a:solidFill>
                <a:latin typeface="Candara" panose="020E0502030303020204" pitchFamily="34" charset="0"/>
              </a:rPr>
              <a:t>Telecommunications</a:t>
            </a:r>
            <a:r>
              <a:rPr lang="en-US" sz="1800" dirty="0">
                <a:latin typeface="Candara" panose="020E0502030303020204" pitchFamily="34" charset="0"/>
              </a:rPr>
              <a:t> </a:t>
            </a:r>
            <a:r>
              <a:rPr lang="en-US" sz="1800" b="1" dirty="0">
                <a:solidFill>
                  <a:srgbClr val="669900"/>
                </a:solidFill>
                <a:latin typeface="Candara" panose="020E0502030303020204" pitchFamily="34" charset="0"/>
              </a:rPr>
              <a:t>Network</a:t>
            </a:r>
            <a:r>
              <a:rPr lang="en-US" sz="1800" dirty="0">
                <a:latin typeface="Candara" panose="020E0502030303020204" pitchFamily="34" charset="0"/>
              </a:rPr>
              <a:t> </a:t>
            </a:r>
            <a:r>
              <a:rPr lang="en-US" sz="1800" b="1" dirty="0">
                <a:solidFill>
                  <a:srgbClr val="669900"/>
                </a:solidFill>
                <a:latin typeface="Candara" panose="020E0502030303020204" pitchFamily="34" charset="0"/>
              </a:rPr>
              <a:t>Management</a:t>
            </a:r>
            <a:r>
              <a:rPr lang="en-US" sz="1800" dirty="0">
                <a:latin typeface="Candara" panose="020E0502030303020204" pitchFamily="34" charset="0"/>
              </a:rPr>
              <a:t>, and </a:t>
            </a:r>
            <a:r>
              <a:rPr lang="en-US" sz="1800" b="1" dirty="0">
                <a:solidFill>
                  <a:srgbClr val="669900"/>
                </a:solidFill>
                <a:latin typeface="Candara" panose="020E0502030303020204" pitchFamily="34" charset="0"/>
              </a:rPr>
              <a:t>IEEE</a:t>
            </a:r>
            <a:r>
              <a:rPr lang="en-US" sz="1800" dirty="0">
                <a:latin typeface="Candara" panose="020E0502030303020204" pitchFamily="34" charset="0"/>
              </a:rPr>
              <a:t> </a:t>
            </a:r>
            <a:r>
              <a:rPr lang="en-US" sz="1800" b="1" dirty="0" smtClean="0">
                <a:solidFill>
                  <a:srgbClr val="669900"/>
                </a:solidFill>
                <a:latin typeface="Candara" panose="020E0502030303020204" pitchFamily="34" charset="0"/>
              </a:rPr>
              <a:t>802</a:t>
            </a:r>
            <a:r>
              <a:rPr lang="en-US" sz="1800" dirty="0" smtClean="0">
                <a:latin typeface="Candara" panose="020E0502030303020204" pitchFamily="34" charset="0"/>
              </a:rPr>
              <a:t> — and </a:t>
            </a:r>
            <a:r>
              <a:rPr lang="en-US" sz="1800" dirty="0">
                <a:latin typeface="Candara" panose="020E0502030303020204" pitchFamily="34" charset="0"/>
              </a:rPr>
              <a:t>a </a:t>
            </a:r>
            <a:r>
              <a:rPr lang="en-US" sz="1800" b="1" dirty="0">
                <a:latin typeface="Candara" panose="020E0502030303020204" pitchFamily="34" charset="0"/>
              </a:rPr>
              <a:t>fifth</a:t>
            </a:r>
            <a:r>
              <a:rPr lang="en-US" sz="1800" dirty="0">
                <a:latin typeface="Candara" panose="020E0502030303020204" pitchFamily="34" charset="0"/>
              </a:rPr>
              <a:t> emerging </a:t>
            </a:r>
            <a:r>
              <a:rPr lang="en-US" sz="1800" dirty="0" smtClean="0">
                <a:latin typeface="Candara" panose="020E0502030303020204" pitchFamily="34" charset="0"/>
              </a:rPr>
              <a:t>one using </a:t>
            </a:r>
            <a:r>
              <a:rPr lang="en-US" sz="1800" b="1" dirty="0">
                <a:solidFill>
                  <a:srgbClr val="669900"/>
                </a:solidFill>
                <a:latin typeface="Candara" panose="020E0502030303020204" pitchFamily="34" charset="0"/>
              </a:rPr>
              <a:t>Web technology</a:t>
            </a:r>
            <a:r>
              <a:rPr lang="en-US" sz="1800" dirty="0">
                <a:latin typeface="Candara" panose="020E0502030303020204" pitchFamily="34" charset="0"/>
              </a:rPr>
              <a:t>.</a:t>
            </a:r>
          </a:p>
          <a:p>
            <a:pPr>
              <a:spcAft>
                <a:spcPts val="1200"/>
              </a:spcAft>
            </a:pPr>
            <a:r>
              <a:rPr lang="en-US" sz="1800" dirty="0">
                <a:latin typeface="Candara" panose="020E0502030303020204" pitchFamily="34" charset="0"/>
              </a:rPr>
              <a:t>The </a:t>
            </a:r>
            <a:r>
              <a:rPr lang="en-US" sz="1800" b="1" dirty="0">
                <a:solidFill>
                  <a:srgbClr val="0070C0"/>
                </a:solidFill>
                <a:latin typeface="Candara" panose="020E0502030303020204" pitchFamily="34" charset="0"/>
              </a:rPr>
              <a:t>OSI management model </a:t>
            </a:r>
            <a:r>
              <a:rPr lang="en-US" sz="1800" dirty="0">
                <a:latin typeface="Candara" panose="020E0502030303020204" pitchFamily="34" charset="0"/>
              </a:rPr>
              <a:t>categorizes the </a:t>
            </a:r>
            <a:r>
              <a:rPr lang="en-US" sz="1800" b="1" dirty="0">
                <a:latin typeface="Candara" panose="020E0502030303020204" pitchFamily="34" charset="0"/>
              </a:rPr>
              <a:t>four functions of network management into four </a:t>
            </a:r>
            <a:r>
              <a:rPr lang="en-US" sz="1800" b="1" dirty="0" smtClean="0">
                <a:latin typeface="Candara" panose="020E0502030303020204" pitchFamily="34" charset="0"/>
              </a:rPr>
              <a:t>models</a:t>
            </a:r>
            <a:r>
              <a:rPr lang="en-US" sz="1800" dirty="0" smtClean="0">
                <a:latin typeface="Candara" panose="020E0502030303020204" pitchFamily="34" charset="0"/>
              </a:rPr>
              <a:t>. </a:t>
            </a:r>
            <a:r>
              <a:rPr lang="en-US" sz="1800" b="1" dirty="0" smtClean="0">
                <a:solidFill>
                  <a:srgbClr val="0070C0"/>
                </a:solidFill>
                <a:latin typeface="Candara" panose="020E0502030303020204" pitchFamily="34" charset="0"/>
              </a:rPr>
              <a:t>They </a:t>
            </a:r>
            <a:r>
              <a:rPr lang="en-US" sz="1800" b="1" dirty="0">
                <a:solidFill>
                  <a:srgbClr val="0070C0"/>
                </a:solidFill>
                <a:latin typeface="Candara" panose="020E0502030303020204" pitchFamily="34" charset="0"/>
              </a:rPr>
              <a:t>are configuration, information, communication, and application functions</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b="1" dirty="0">
                <a:solidFill>
                  <a:srgbClr val="0070C0"/>
                </a:solidFill>
                <a:latin typeface="Candara" panose="020E0502030303020204" pitchFamily="34" charset="0"/>
              </a:rPr>
              <a:t>organization model </a:t>
            </a:r>
            <a:r>
              <a:rPr lang="en-US" sz="1800" dirty="0">
                <a:latin typeface="Candara" panose="020E0502030303020204" pitchFamily="34" charset="0"/>
              </a:rPr>
              <a:t>describes the </a:t>
            </a:r>
            <a:r>
              <a:rPr lang="en-US" sz="1800" b="1" dirty="0">
                <a:latin typeface="Candara" panose="020E0502030303020204" pitchFamily="34" charset="0"/>
              </a:rPr>
              <a:t>management process </a:t>
            </a:r>
            <a:r>
              <a:rPr lang="en-US" sz="1800" dirty="0">
                <a:latin typeface="Candara" panose="020E0502030303020204" pitchFamily="34" charset="0"/>
              </a:rPr>
              <a:t>in the network element, called </a:t>
            </a:r>
            <a:r>
              <a:rPr lang="en-US" sz="1800" dirty="0" smtClean="0">
                <a:latin typeface="Candara" panose="020E0502030303020204" pitchFamily="34" charset="0"/>
              </a:rPr>
              <a:t>the agent </a:t>
            </a:r>
            <a:r>
              <a:rPr lang="en-US" sz="1800" dirty="0">
                <a:latin typeface="Candara" panose="020E0502030303020204" pitchFamily="34" charset="0"/>
              </a:rPr>
              <a:t>process, and the management process in the manager. We presented the </a:t>
            </a:r>
            <a:r>
              <a:rPr lang="en-US" sz="1800" b="1" dirty="0">
                <a:latin typeface="Candara" panose="020E0502030303020204" pitchFamily="34" charset="0"/>
              </a:rPr>
              <a:t>two-tier</a:t>
            </a:r>
            <a:r>
              <a:rPr lang="en-US" sz="1800" dirty="0">
                <a:latin typeface="Candara" panose="020E0502030303020204" pitchFamily="34" charset="0"/>
              </a:rPr>
              <a:t> and </a:t>
            </a:r>
            <a:r>
              <a:rPr lang="en-US" sz="1800" b="1" dirty="0" smtClean="0">
                <a:latin typeface="Candara" panose="020E0502030303020204" pitchFamily="34" charset="0"/>
              </a:rPr>
              <a:t>three-tier</a:t>
            </a:r>
            <a:r>
              <a:rPr lang="en-US" sz="1800" dirty="0" smtClean="0">
                <a:latin typeface="Candara" panose="020E0502030303020204" pitchFamily="34" charset="0"/>
              </a:rPr>
              <a:t> </a:t>
            </a:r>
            <a:r>
              <a:rPr lang="en-US" sz="1800" b="1" dirty="0" smtClean="0">
                <a:latin typeface="Candara" panose="020E0502030303020204" pitchFamily="34" charset="0"/>
              </a:rPr>
              <a:t>architectural</a:t>
            </a:r>
            <a:r>
              <a:rPr lang="en-US" sz="1800" dirty="0" smtClean="0">
                <a:latin typeface="Candara" panose="020E0502030303020204" pitchFamily="34" charset="0"/>
              </a:rPr>
              <a:t> </a:t>
            </a:r>
            <a:r>
              <a:rPr lang="en-US" sz="1800" b="1" dirty="0">
                <a:latin typeface="Candara" panose="020E0502030303020204" pitchFamily="34" charset="0"/>
              </a:rPr>
              <a:t>models</a:t>
            </a:r>
            <a:r>
              <a:rPr lang="en-US" sz="1800" dirty="0">
                <a:latin typeface="Candara" panose="020E0502030303020204" pitchFamily="34" charset="0"/>
              </a:rPr>
              <a:t> and the relationship between </a:t>
            </a:r>
            <a:r>
              <a:rPr lang="en-US" sz="1800" dirty="0" smtClean="0">
                <a:latin typeface="Candara" panose="020E0502030303020204" pitchFamily="34" charset="0"/>
              </a:rPr>
              <a:t>them. </a:t>
            </a:r>
          </a:p>
          <a:p>
            <a:pPr>
              <a:spcAft>
                <a:spcPts val="1200"/>
              </a:spcAft>
            </a:pPr>
            <a:r>
              <a:rPr lang="en-US" sz="1800" dirty="0" smtClean="0">
                <a:latin typeface="Candara" panose="020E0502030303020204" pitchFamily="34" charset="0"/>
              </a:rPr>
              <a:t>The </a:t>
            </a:r>
            <a:r>
              <a:rPr lang="en-US" sz="1800" b="1" dirty="0">
                <a:solidFill>
                  <a:srgbClr val="0070C0"/>
                </a:solidFill>
                <a:latin typeface="Candara" panose="020E0502030303020204" pitchFamily="34" charset="0"/>
              </a:rPr>
              <a:t>information model </a:t>
            </a:r>
            <a:r>
              <a:rPr lang="en-US" sz="1800" dirty="0">
                <a:latin typeface="Candara" panose="020E0502030303020204" pitchFamily="34" charset="0"/>
              </a:rPr>
              <a:t>addresses the </a:t>
            </a:r>
            <a:r>
              <a:rPr lang="en-US" sz="1800" b="1" dirty="0">
                <a:latin typeface="Candara" panose="020E0502030303020204" pitchFamily="34" charset="0"/>
              </a:rPr>
              <a:t>SMI</a:t>
            </a:r>
            <a:r>
              <a:rPr lang="en-US" sz="1800" dirty="0">
                <a:latin typeface="Candara" panose="020E0502030303020204" pitchFamily="34" charset="0"/>
              </a:rPr>
              <a:t> that enables </a:t>
            </a:r>
            <a:r>
              <a:rPr lang="en-US" sz="1800" b="1" dirty="0">
                <a:latin typeface="Candara" panose="020E0502030303020204" pitchFamily="34" charset="0"/>
              </a:rPr>
              <a:t>processes running in different </a:t>
            </a:r>
            <a:r>
              <a:rPr lang="en-US" sz="1800" b="1" dirty="0" smtClean="0">
                <a:latin typeface="Candara" panose="020E0502030303020204" pitchFamily="34" charset="0"/>
              </a:rPr>
              <a:t>components </a:t>
            </a:r>
            <a:r>
              <a:rPr lang="en-US" sz="1800" dirty="0" smtClean="0">
                <a:latin typeface="Candara" panose="020E0502030303020204" pitchFamily="34" charset="0"/>
              </a:rPr>
              <a:t>in </a:t>
            </a:r>
            <a:r>
              <a:rPr lang="en-US" sz="1800" dirty="0">
                <a:latin typeface="Candara" panose="020E0502030303020204" pitchFamily="34" charset="0"/>
              </a:rPr>
              <a:t>the network to </a:t>
            </a:r>
            <a:r>
              <a:rPr lang="en-US" sz="1800" b="1" dirty="0">
                <a:latin typeface="Candara" panose="020E0502030303020204" pitchFamily="34" charset="0"/>
              </a:rPr>
              <a:t>exchange management data</a:t>
            </a:r>
            <a:r>
              <a:rPr lang="en-US" sz="1800" dirty="0">
                <a:latin typeface="Candara" panose="020E0502030303020204" pitchFamily="34" charset="0"/>
              </a:rPr>
              <a:t>. We defined the management object for both OSI </a:t>
            </a:r>
            <a:r>
              <a:rPr lang="en-US" sz="1800" dirty="0" smtClean="0">
                <a:latin typeface="Candara" panose="020E0502030303020204" pitchFamily="34" charset="0"/>
              </a:rPr>
              <a:t>and Internet/SNMP </a:t>
            </a:r>
            <a:r>
              <a:rPr lang="en-US" sz="1800" dirty="0">
                <a:latin typeface="Candara" panose="020E0502030303020204" pitchFamily="34" charset="0"/>
              </a:rPr>
              <a:t>management models.</a:t>
            </a:r>
          </a:p>
          <a:p>
            <a:pPr>
              <a:spcAft>
                <a:spcPts val="1200"/>
              </a:spcAft>
            </a:pPr>
            <a:r>
              <a:rPr lang="en-US" sz="1800" dirty="0">
                <a:latin typeface="Candara" panose="020E0502030303020204" pitchFamily="34" charset="0"/>
              </a:rPr>
              <a:t>The </a:t>
            </a:r>
            <a:r>
              <a:rPr lang="en-US" sz="1800" b="1" dirty="0">
                <a:latin typeface="Candara" panose="020E0502030303020204" pitchFamily="34" charset="0"/>
              </a:rPr>
              <a:t>two primary communications protocols </a:t>
            </a:r>
            <a:r>
              <a:rPr lang="en-US" sz="1800" dirty="0">
                <a:latin typeface="Candara" panose="020E0502030303020204" pitchFamily="34" charset="0"/>
              </a:rPr>
              <a:t>are </a:t>
            </a:r>
            <a:r>
              <a:rPr lang="en-US" sz="1800" b="1" dirty="0">
                <a:solidFill>
                  <a:srgbClr val="0070C0"/>
                </a:solidFill>
                <a:latin typeface="Candara" panose="020E0502030303020204" pitchFamily="34" charset="0"/>
              </a:rPr>
              <a:t>CMIP</a:t>
            </a:r>
            <a:r>
              <a:rPr lang="en-US" sz="1800" dirty="0">
                <a:solidFill>
                  <a:srgbClr val="0070C0"/>
                </a:solidFill>
                <a:latin typeface="Candara" panose="020E0502030303020204" pitchFamily="34" charset="0"/>
              </a:rPr>
              <a:t> </a:t>
            </a:r>
            <a:r>
              <a:rPr lang="en-US" sz="1800" dirty="0">
                <a:latin typeface="Candara" panose="020E0502030303020204" pitchFamily="34" charset="0"/>
              </a:rPr>
              <a:t>in </a:t>
            </a:r>
            <a:r>
              <a:rPr lang="en-US" sz="1800" b="1" dirty="0">
                <a:latin typeface="Candara" panose="020E0502030303020204" pitchFamily="34" charset="0"/>
              </a:rPr>
              <a:t>OSI</a:t>
            </a:r>
            <a:r>
              <a:rPr lang="en-US" sz="1800" dirty="0">
                <a:latin typeface="Candara" panose="020E0502030303020204" pitchFamily="34" charset="0"/>
              </a:rPr>
              <a:t> and </a:t>
            </a:r>
            <a:r>
              <a:rPr lang="en-US" sz="1800" b="1" dirty="0">
                <a:solidFill>
                  <a:srgbClr val="0070C0"/>
                </a:solidFill>
                <a:latin typeface="Candara" panose="020E0502030303020204" pitchFamily="34" charset="0"/>
              </a:rPr>
              <a:t>SNMP</a:t>
            </a:r>
            <a:r>
              <a:rPr lang="en-US" sz="1800" dirty="0">
                <a:solidFill>
                  <a:srgbClr val="0070C0"/>
                </a:solidFill>
                <a:latin typeface="Candara" panose="020E0502030303020204" pitchFamily="34" charset="0"/>
              </a:rPr>
              <a:t> </a:t>
            </a:r>
            <a:r>
              <a:rPr lang="en-US" sz="1800" dirty="0">
                <a:latin typeface="Candara" panose="020E0502030303020204" pitchFamily="34" charset="0"/>
              </a:rPr>
              <a:t>in the </a:t>
            </a:r>
            <a:r>
              <a:rPr lang="en-US" sz="1800" b="1" dirty="0">
                <a:latin typeface="Candara" panose="020E0502030303020204" pitchFamily="34" charset="0"/>
              </a:rPr>
              <a:t>Internet</a:t>
            </a:r>
            <a:r>
              <a:rPr lang="en-US" sz="1800" dirty="0">
                <a:latin typeface="Candara" panose="020E0502030303020204" pitchFamily="34" charset="0"/>
              </a:rPr>
              <a:t>.</a:t>
            </a:r>
          </a:p>
          <a:p>
            <a:pPr>
              <a:spcAft>
                <a:spcPts val="1200"/>
              </a:spcAft>
            </a:pPr>
            <a:r>
              <a:rPr lang="en-US" sz="1800" dirty="0">
                <a:latin typeface="Candara" panose="020E0502030303020204" pitchFamily="34" charset="0"/>
              </a:rPr>
              <a:t>We discussed the </a:t>
            </a:r>
            <a:r>
              <a:rPr lang="en-US" sz="1800" b="1" dirty="0">
                <a:latin typeface="Candara" panose="020E0502030303020204" pitchFamily="34" charset="0"/>
              </a:rPr>
              <a:t>syntactical format</a:t>
            </a:r>
            <a:r>
              <a:rPr lang="en-US" sz="1800" dirty="0">
                <a:latin typeface="Candara" panose="020E0502030303020204" pitchFamily="34" charset="0"/>
              </a:rPr>
              <a:t>, </a:t>
            </a:r>
            <a:r>
              <a:rPr lang="en-US" sz="1800" b="1" dirty="0">
                <a:latin typeface="Candara" panose="020E0502030303020204" pitchFamily="34" charset="0"/>
              </a:rPr>
              <a:t>Abstract Syntax Notation One</a:t>
            </a:r>
            <a:r>
              <a:rPr lang="en-US" sz="1800" dirty="0">
                <a:latin typeface="Candara" panose="020E0502030303020204" pitchFamily="34" charset="0"/>
              </a:rPr>
              <a:t>, and how it is applied to </a:t>
            </a:r>
            <a:r>
              <a:rPr lang="en-US" sz="1800" dirty="0" smtClean="0">
                <a:latin typeface="Candara" panose="020E0502030303020204" pitchFamily="34" charset="0"/>
              </a:rPr>
              <a:t>defining managed </a:t>
            </a:r>
            <a:r>
              <a:rPr lang="en-US" sz="1800" dirty="0">
                <a:latin typeface="Candara" panose="020E0502030303020204" pitchFamily="34" charset="0"/>
              </a:rPr>
              <a:t>objects. We presented the </a:t>
            </a:r>
            <a:r>
              <a:rPr lang="en-US" sz="1800" b="1" dirty="0">
                <a:latin typeface="Candara" panose="020E0502030303020204" pitchFamily="34" charset="0"/>
              </a:rPr>
              <a:t>terminology, symbols, and conventions used in </a:t>
            </a:r>
            <a:r>
              <a:rPr lang="en-US" sz="1800" b="1" dirty="0">
                <a:solidFill>
                  <a:srgbClr val="0070C0"/>
                </a:solidFill>
                <a:latin typeface="Candara" panose="020E0502030303020204" pitchFamily="34" charset="0"/>
              </a:rPr>
              <a:t>ASN.1</a:t>
            </a:r>
            <a:r>
              <a:rPr lang="en-US" sz="1800" dirty="0">
                <a:latin typeface="Candara" panose="020E0502030303020204" pitchFamily="34" charset="0"/>
              </a:rPr>
              <a:t>, and </a:t>
            </a:r>
            <a:r>
              <a:rPr lang="en-US" sz="1800" dirty="0" smtClean="0">
                <a:latin typeface="Candara" panose="020E0502030303020204" pitchFamily="34" charset="0"/>
              </a:rPr>
              <a:t>then defined </a:t>
            </a:r>
            <a:r>
              <a:rPr lang="en-US" sz="1800" dirty="0">
                <a:latin typeface="Candara" panose="020E0502030303020204" pitchFamily="34" charset="0"/>
              </a:rPr>
              <a:t>the various categories and structure of </a:t>
            </a:r>
            <a:r>
              <a:rPr lang="en-US" sz="1800" b="1" dirty="0">
                <a:latin typeface="Candara" panose="020E0502030303020204" pitchFamily="34" charset="0"/>
              </a:rPr>
              <a:t>data types</a:t>
            </a:r>
            <a:r>
              <a:rPr lang="en-US" sz="1800" dirty="0">
                <a:latin typeface="Candara" panose="020E0502030303020204" pitchFamily="34" charset="0"/>
              </a:rPr>
              <a:t>. We defined the managed objects in </a:t>
            </a:r>
            <a:r>
              <a:rPr lang="en-US" sz="1800" dirty="0" smtClean="0">
                <a:latin typeface="Candara" panose="020E0502030303020204" pitchFamily="34" charset="0"/>
              </a:rPr>
              <a:t>OSI and </a:t>
            </a:r>
            <a:r>
              <a:rPr lang="en-US" sz="1800" dirty="0">
                <a:latin typeface="Candara" panose="020E0502030303020204" pitchFamily="34" charset="0"/>
              </a:rPr>
              <a:t>SNMP/</a:t>
            </a:r>
            <a:r>
              <a:rPr lang="en-US" sz="1800" dirty="0" err="1">
                <a:latin typeface="Candara" panose="020E0502030303020204" pitchFamily="34" charset="0"/>
              </a:rPr>
              <a:t>lnternet</a:t>
            </a:r>
            <a:r>
              <a:rPr lang="en-US" sz="1800" dirty="0">
                <a:latin typeface="Candara" panose="020E0502030303020204" pitchFamily="34" charset="0"/>
              </a:rPr>
              <a:t> management models in adequate detail so that we should be prepared to </a:t>
            </a:r>
            <a:r>
              <a:rPr lang="en-US" sz="1800" dirty="0" smtClean="0">
                <a:latin typeface="Candara" panose="020E0502030303020204" pitchFamily="34" charset="0"/>
              </a:rPr>
              <a:t>study SNMP </a:t>
            </a:r>
            <a:r>
              <a:rPr lang="en-US" sz="1800" dirty="0">
                <a:latin typeface="Candara" panose="020E0502030303020204" pitchFamily="34" charset="0"/>
              </a:rPr>
              <a:t>management in the next two chapters. We briefly covered how </a:t>
            </a:r>
            <a:r>
              <a:rPr lang="en-US" sz="1800" b="1" dirty="0">
                <a:latin typeface="Candara" panose="020E0502030303020204" pitchFamily="34" charset="0"/>
              </a:rPr>
              <a:t>ASN.1 is applied to specifying </a:t>
            </a:r>
            <a:r>
              <a:rPr lang="en-US" sz="1800" b="1" dirty="0" smtClean="0">
                <a:latin typeface="Candara" panose="020E0502030303020204" pitchFamily="34" charset="0"/>
              </a:rPr>
              <a:t>the management </a:t>
            </a:r>
            <a:r>
              <a:rPr lang="en-US" sz="1800" b="1" dirty="0">
                <a:latin typeface="Candara" panose="020E0502030303020204" pitchFamily="34" charset="0"/>
              </a:rPr>
              <a:t>information tree </a:t>
            </a:r>
            <a:r>
              <a:rPr lang="en-US" sz="1800" dirty="0">
                <a:latin typeface="Candara" panose="020E0502030303020204" pitchFamily="34" charset="0"/>
              </a:rPr>
              <a:t>and MIB by giving some specific examples.</a:t>
            </a:r>
          </a:p>
          <a:p>
            <a:pPr>
              <a:spcAft>
                <a:spcPts val="1200"/>
              </a:spcAft>
            </a:pPr>
            <a:r>
              <a:rPr lang="en-US" sz="1800" dirty="0">
                <a:latin typeface="Candara" panose="020E0502030303020204" pitchFamily="34" charset="0"/>
              </a:rPr>
              <a:t>The </a:t>
            </a:r>
            <a:r>
              <a:rPr lang="en-US" sz="1800" b="1" dirty="0">
                <a:solidFill>
                  <a:schemeClr val="tx1"/>
                </a:solidFill>
                <a:latin typeface="Candara" panose="020E0502030303020204" pitchFamily="34" charset="0"/>
              </a:rPr>
              <a:t>text-oriented ASN.1 </a:t>
            </a:r>
            <a:r>
              <a:rPr lang="en-US" sz="1800" dirty="0">
                <a:latin typeface="Candara" panose="020E0502030303020204" pitchFamily="34" charset="0"/>
              </a:rPr>
              <a:t>specifications need to be </a:t>
            </a:r>
            <a:r>
              <a:rPr lang="en-US" sz="1800" b="1" dirty="0">
                <a:latin typeface="Candara" panose="020E0502030303020204" pitchFamily="34" charset="0"/>
              </a:rPr>
              <a:t>encoded</a:t>
            </a:r>
            <a:r>
              <a:rPr lang="en-US" sz="1800" dirty="0">
                <a:latin typeface="Candara" panose="020E0502030303020204" pitchFamily="34" charset="0"/>
              </a:rPr>
              <a:t> for transmission of data between </a:t>
            </a:r>
            <a:r>
              <a:rPr lang="en-US" sz="1800" dirty="0" smtClean="0">
                <a:latin typeface="Candara" panose="020E0502030303020204" pitchFamily="34" charset="0"/>
              </a:rPr>
              <a:t>systems. </a:t>
            </a:r>
            <a:endParaRPr lang="en-US" sz="1800" dirty="0">
              <a:latin typeface="Candara" panose="020E0502030303020204" pitchFamily="34" charset="0"/>
            </a:endParaRPr>
          </a:p>
          <a:p>
            <a:pPr>
              <a:spcAft>
                <a:spcPts val="1200"/>
              </a:spcAft>
            </a:pPr>
            <a:r>
              <a:rPr lang="en-US" sz="1800" dirty="0">
                <a:latin typeface="Candara" panose="020E0502030303020204" pitchFamily="34" charset="0"/>
              </a:rPr>
              <a:t>We defined the extension to ASN.1 in defining an ASN.1 macro and presented an example from </a:t>
            </a:r>
            <a:r>
              <a:rPr lang="en-US" sz="1800" dirty="0" smtClean="0">
                <a:latin typeface="Candara" panose="020E0502030303020204" pitchFamily="34" charset="0"/>
              </a:rPr>
              <a:t>the SNMP </a:t>
            </a:r>
            <a:r>
              <a:rPr lang="en-US" sz="1800" dirty="0">
                <a:latin typeface="Candara" panose="020E0502030303020204" pitchFamily="34" charset="0"/>
              </a:rPr>
              <a:t>management model used to create a new </a:t>
            </a:r>
            <a:r>
              <a:rPr lang="en-US" sz="1800" dirty="0" smtClean="0">
                <a:latin typeface="Candara" panose="020E0502030303020204" pitchFamily="34" charset="0"/>
              </a:rPr>
              <a:t>object.</a:t>
            </a:r>
          </a:p>
          <a:p>
            <a:pPr>
              <a:spcAft>
                <a:spcPts val="1200"/>
              </a:spcAft>
            </a:pPr>
            <a:r>
              <a:rPr lang="en-US" sz="1800" dirty="0" smtClean="0">
                <a:latin typeface="Candara" panose="020E0502030303020204" pitchFamily="34" charset="0"/>
              </a:rPr>
              <a:t>The </a:t>
            </a:r>
            <a:r>
              <a:rPr lang="en-US" sz="1800" b="1" dirty="0">
                <a:latin typeface="Candara" panose="020E0502030303020204" pitchFamily="34" charset="0"/>
              </a:rPr>
              <a:t>application functions </a:t>
            </a:r>
            <a:r>
              <a:rPr lang="en-US" sz="1800" dirty="0">
                <a:latin typeface="Candara" panose="020E0502030303020204" pitchFamily="34" charset="0"/>
              </a:rPr>
              <a:t>are subdivided into </a:t>
            </a:r>
            <a:r>
              <a:rPr lang="en-US" sz="1800" b="1" dirty="0">
                <a:latin typeface="Candara" panose="020E0502030303020204" pitchFamily="34" charset="0"/>
              </a:rPr>
              <a:t>five categories </a:t>
            </a:r>
            <a:r>
              <a:rPr lang="en-US" sz="1800" dirty="0">
                <a:latin typeface="Candara" panose="020E0502030303020204" pitchFamily="34" charset="0"/>
              </a:rPr>
              <a:t>of management: </a:t>
            </a:r>
            <a:r>
              <a:rPr lang="en-US" sz="1800" b="1" dirty="0">
                <a:solidFill>
                  <a:srgbClr val="669900"/>
                </a:solidFill>
                <a:latin typeface="Candara" panose="020E0502030303020204" pitchFamily="34" charset="0"/>
              </a:rPr>
              <a:t>configuration</a:t>
            </a:r>
            <a:r>
              <a:rPr lang="en-US" sz="1800" dirty="0">
                <a:latin typeface="Candara" panose="020E0502030303020204" pitchFamily="34" charset="0"/>
              </a:rPr>
              <a:t>, </a:t>
            </a:r>
            <a:r>
              <a:rPr lang="en-US" sz="1800" b="1" dirty="0" smtClean="0">
                <a:solidFill>
                  <a:srgbClr val="669900"/>
                </a:solidFill>
                <a:latin typeface="Candara" panose="020E0502030303020204" pitchFamily="34" charset="0"/>
              </a:rPr>
              <a:t>fault</a:t>
            </a:r>
            <a:r>
              <a:rPr lang="en-US" sz="1800" dirty="0" smtClean="0">
                <a:latin typeface="Candara" panose="020E0502030303020204" pitchFamily="34" charset="0"/>
              </a:rPr>
              <a:t>, </a:t>
            </a:r>
            <a:r>
              <a:rPr lang="en-US" sz="1800" b="1" dirty="0" smtClean="0">
                <a:solidFill>
                  <a:srgbClr val="669900"/>
                </a:solidFill>
                <a:latin typeface="Candara" panose="020E0502030303020204" pitchFamily="34" charset="0"/>
              </a:rPr>
              <a:t>performance</a:t>
            </a:r>
            <a:r>
              <a:rPr lang="en-US" sz="1800" dirty="0">
                <a:latin typeface="Candara" panose="020E0502030303020204" pitchFamily="34" charset="0"/>
              </a:rPr>
              <a:t>, </a:t>
            </a:r>
            <a:r>
              <a:rPr lang="en-US" sz="1800" b="1" dirty="0">
                <a:solidFill>
                  <a:srgbClr val="669900"/>
                </a:solidFill>
                <a:latin typeface="Candara" panose="020E0502030303020204" pitchFamily="34" charset="0"/>
              </a:rPr>
              <a:t>security</a:t>
            </a:r>
            <a:r>
              <a:rPr lang="en-US" sz="1800" dirty="0">
                <a:latin typeface="Candara" panose="020E0502030303020204" pitchFamily="34" charset="0"/>
              </a:rPr>
              <a:t>, and </a:t>
            </a:r>
            <a:r>
              <a:rPr lang="en-US" sz="1800" b="1" dirty="0">
                <a:solidFill>
                  <a:srgbClr val="669900"/>
                </a:solidFill>
                <a:latin typeface="Candara" panose="020E0502030303020204" pitchFamily="34" charset="0"/>
              </a:rPr>
              <a:t>accounting</a:t>
            </a:r>
            <a:r>
              <a:rPr lang="en-US" sz="1800" dirty="0">
                <a:latin typeface="Candara" panose="020E0502030303020204" pitchFamily="34" charset="0"/>
              </a:rPr>
              <a:t>. We have addressed each function briefly in this chapter.</a:t>
            </a:r>
            <a:endParaRPr lang="ar-SA" sz="1800" dirty="0">
              <a:latin typeface="Candara" panose="020E0502030303020204" pitchFamily="34" charset="0"/>
            </a:endParaRPr>
          </a:p>
        </p:txBody>
      </p:sp>
      <p:sp>
        <p:nvSpPr>
          <p:cNvPr id="4" name="5-Point Star 3"/>
          <p:cNvSpPr/>
          <p:nvPr/>
        </p:nvSpPr>
        <p:spPr>
          <a:xfrm>
            <a:off x="11143488" y="14630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6945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0"/>
            <a:ext cx="1456874" cy="461665"/>
          </a:xfrm>
          <a:prstGeom prst="rect">
            <a:avLst/>
          </a:prstGeom>
          <a:noFill/>
        </p:spPr>
        <p:txBody>
          <a:bodyPr wrap="none" rtlCol="0">
            <a:spAutoFit/>
          </a:bodyPr>
          <a:lstStyle/>
          <a:p>
            <a:r>
              <a:rPr lang="en-US" sz="2400" b="1" dirty="0" smtClean="0">
                <a:solidFill>
                  <a:srgbClr val="669900"/>
                </a:solidFill>
                <a:latin typeface="Candara" panose="020E0502030303020204" pitchFamily="34" charset="0"/>
              </a:rPr>
              <a:t>Test Bank</a:t>
            </a:r>
            <a:endParaRPr lang="en-US" sz="2400" b="1" dirty="0">
              <a:solidFill>
                <a:srgbClr val="669900"/>
              </a:solidFill>
              <a:latin typeface="Candara" panose="020E0502030303020204" pitchFamily="34" charset="0"/>
            </a:endParaRPr>
          </a:p>
        </p:txBody>
      </p:sp>
      <p:sp>
        <p:nvSpPr>
          <p:cNvPr id="4" name="TextBox 3"/>
          <p:cNvSpPr txBox="1"/>
          <p:nvPr/>
        </p:nvSpPr>
        <p:spPr>
          <a:xfrm>
            <a:off x="263353" y="755576"/>
            <a:ext cx="11593288" cy="6555641"/>
          </a:xfrm>
          <a:prstGeom prst="rect">
            <a:avLst/>
          </a:prstGeom>
          <a:noFill/>
        </p:spPr>
        <p:txBody>
          <a:bodyPr wrap="square" rtlCol="0">
            <a:spAutoFit/>
          </a:bodyPr>
          <a:lstStyle/>
          <a:p>
            <a:r>
              <a:rPr lang="en-US" sz="2000" b="1" dirty="0">
                <a:latin typeface="Candara" panose="020E0502030303020204" pitchFamily="34" charset="0"/>
              </a:rPr>
              <a:t>6. Which of the following is not associated with a Network Management Standard?</a:t>
            </a:r>
          </a:p>
          <a:p>
            <a:pPr lvl="3"/>
            <a:r>
              <a:rPr lang="en-US" sz="2000" dirty="0">
                <a:latin typeface="Candara" panose="020E0502030303020204" pitchFamily="34" charset="0"/>
              </a:rPr>
              <a:t>a) TMN</a:t>
            </a:r>
          </a:p>
          <a:p>
            <a:pPr lvl="3"/>
            <a:r>
              <a:rPr lang="en-US" sz="2000" dirty="0">
                <a:latin typeface="Candara" panose="020E0502030303020204" pitchFamily="34" charset="0"/>
              </a:rPr>
              <a:t>b) IEEE</a:t>
            </a:r>
          </a:p>
          <a:p>
            <a:pPr lvl="3"/>
            <a:r>
              <a:rPr lang="en-US" sz="2000" dirty="0">
                <a:latin typeface="Candara" panose="020E0502030303020204" pitchFamily="34" charset="0"/>
              </a:rPr>
              <a:t>c) ODI/CMIP</a:t>
            </a:r>
          </a:p>
          <a:p>
            <a:pPr lvl="3"/>
            <a:r>
              <a:rPr lang="en-US" sz="2000" dirty="0">
                <a:latin typeface="Candara" panose="020E0502030303020204" pitchFamily="34" charset="0"/>
              </a:rPr>
              <a:t>d) SNMP/Internet</a:t>
            </a:r>
          </a:p>
          <a:p>
            <a:pPr lvl="3"/>
            <a:r>
              <a:rPr lang="en-US" sz="2000" b="1" dirty="0">
                <a:solidFill>
                  <a:srgbClr val="0070C0"/>
                </a:solidFill>
                <a:latin typeface="Candara" panose="020E0502030303020204" pitchFamily="34" charset="0"/>
              </a:rPr>
              <a:t>e) ACM</a:t>
            </a:r>
          </a:p>
          <a:p>
            <a:endParaRPr lang="en-US" sz="2000" b="1" dirty="0" smtClean="0">
              <a:latin typeface="Candara" panose="020E0502030303020204" pitchFamily="34" charset="0"/>
            </a:endParaRPr>
          </a:p>
          <a:p>
            <a:r>
              <a:rPr lang="en-US" sz="2000" b="1" dirty="0" smtClean="0">
                <a:latin typeface="Candara" panose="020E0502030303020204" pitchFamily="34" charset="0"/>
              </a:rPr>
              <a:t>7</a:t>
            </a:r>
            <a:r>
              <a:rPr lang="en-US" sz="2000" b="1" dirty="0">
                <a:latin typeface="Candara" panose="020E0502030303020204" pitchFamily="34" charset="0"/>
              </a:rPr>
              <a:t>. Which of the following is not a Network management Model?</a:t>
            </a:r>
          </a:p>
          <a:p>
            <a:pPr lvl="3"/>
            <a:r>
              <a:rPr lang="en-US" sz="2000" b="1" dirty="0">
                <a:solidFill>
                  <a:srgbClr val="0070C0"/>
                </a:solidFill>
                <a:latin typeface="Candara" panose="020E0502030303020204" pitchFamily="34" charset="0"/>
              </a:rPr>
              <a:t>a) Logical model</a:t>
            </a:r>
          </a:p>
          <a:p>
            <a:pPr lvl="3"/>
            <a:r>
              <a:rPr lang="en-US" sz="2000" dirty="0">
                <a:latin typeface="Candara" panose="020E0502030303020204" pitchFamily="34" charset="0"/>
              </a:rPr>
              <a:t>b) Organization model</a:t>
            </a:r>
          </a:p>
          <a:p>
            <a:pPr lvl="3"/>
            <a:r>
              <a:rPr lang="en-US" sz="2000" dirty="0">
                <a:latin typeface="Candara" panose="020E0502030303020204" pitchFamily="34" charset="0"/>
              </a:rPr>
              <a:t>c) Information model</a:t>
            </a:r>
          </a:p>
          <a:p>
            <a:pPr lvl="3"/>
            <a:r>
              <a:rPr lang="en-US" sz="2000" dirty="0">
                <a:latin typeface="Candara" panose="020E0502030303020204" pitchFamily="34" charset="0"/>
              </a:rPr>
              <a:t>d) Functional model</a:t>
            </a:r>
          </a:p>
          <a:p>
            <a:pPr lvl="3"/>
            <a:r>
              <a:rPr lang="en-US" sz="2000" dirty="0">
                <a:latin typeface="Candara" panose="020E0502030303020204" pitchFamily="34" charset="0"/>
              </a:rPr>
              <a:t>e) Communication model</a:t>
            </a:r>
          </a:p>
          <a:p>
            <a:endParaRPr lang="en-US" sz="2000" b="1" dirty="0" smtClean="0">
              <a:latin typeface="Candara" panose="020E0502030303020204" pitchFamily="34" charset="0"/>
            </a:endParaRPr>
          </a:p>
          <a:p>
            <a:r>
              <a:rPr lang="en-US" sz="2000" b="1" dirty="0" smtClean="0">
                <a:latin typeface="Candara" panose="020E0502030303020204" pitchFamily="34" charset="0"/>
              </a:rPr>
              <a:t>8</a:t>
            </a:r>
            <a:r>
              <a:rPr lang="en-US" sz="2000" b="1" dirty="0">
                <a:latin typeface="Candara" panose="020E0502030303020204" pitchFamily="34" charset="0"/>
              </a:rPr>
              <a:t>. Select the incorrect statement from the following:</a:t>
            </a:r>
          </a:p>
          <a:p>
            <a:pPr lvl="3"/>
            <a:r>
              <a:rPr lang="en-US" sz="2000" dirty="0">
                <a:latin typeface="Candara" panose="020E0502030303020204" pitchFamily="34" charset="0"/>
              </a:rPr>
              <a:t>a) Network Management functional models include configuration and fault management</a:t>
            </a:r>
          </a:p>
          <a:p>
            <a:pPr lvl="3"/>
            <a:r>
              <a:rPr lang="en-US" sz="2000" dirty="0">
                <a:latin typeface="Candara" panose="020E0502030303020204" pitchFamily="34" charset="0"/>
              </a:rPr>
              <a:t>b) Network Management functional models include performance management and security management</a:t>
            </a:r>
          </a:p>
          <a:p>
            <a:pPr lvl="3"/>
            <a:r>
              <a:rPr lang="en-US" sz="2000" dirty="0">
                <a:latin typeface="Candara" panose="020E0502030303020204" pitchFamily="34" charset="0"/>
              </a:rPr>
              <a:t>c) OSI network Management functional models include accounting applications</a:t>
            </a:r>
          </a:p>
          <a:p>
            <a:pPr lvl="3"/>
            <a:r>
              <a:rPr lang="en-US" sz="2000" b="1" dirty="0">
                <a:solidFill>
                  <a:srgbClr val="0070C0"/>
                </a:solidFill>
                <a:latin typeface="Candara" panose="020E0502030303020204" pitchFamily="34" charset="0"/>
              </a:rPr>
              <a:t>d) SLA management is one of the OSI functional models</a:t>
            </a:r>
          </a:p>
          <a:p>
            <a:pPr lvl="3"/>
            <a:r>
              <a:rPr lang="en-US" sz="2000" dirty="0">
                <a:latin typeface="Candara" panose="020E0502030303020204" pitchFamily="34" charset="0"/>
              </a:rPr>
              <a:t>e) OSI functional models address user application</a:t>
            </a:r>
          </a:p>
          <a:p>
            <a:endParaRPr lang="en-US" sz="2000" dirty="0">
              <a:latin typeface="Candara" panose="020E0502030303020204" pitchFamily="34" charset="0"/>
            </a:endParaRPr>
          </a:p>
        </p:txBody>
      </p:sp>
      <p:sp>
        <p:nvSpPr>
          <p:cNvPr id="5" name="5-Point Star 4"/>
          <p:cNvSpPr/>
          <p:nvPr/>
        </p:nvSpPr>
        <p:spPr>
          <a:xfrm>
            <a:off x="11496600" y="179512"/>
            <a:ext cx="432048" cy="432048"/>
          </a:xfrm>
          <a:prstGeom prst="star5">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336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56" y="1072896"/>
            <a:ext cx="11753088" cy="3416320"/>
          </a:xfrm>
          <a:prstGeom prst="rect">
            <a:avLst/>
          </a:prstGeom>
          <a:noFill/>
        </p:spPr>
        <p:txBody>
          <a:bodyPr wrap="square" rtlCol="1">
            <a:spAutoFit/>
          </a:bodyPr>
          <a:lstStyle/>
          <a:p>
            <a:r>
              <a:rPr lang="en-US" sz="2400" dirty="0">
                <a:solidFill>
                  <a:srgbClr val="C00000"/>
                </a:solidFill>
                <a:latin typeface="Candara" panose="020E0502030303020204" pitchFamily="34" charset="0"/>
              </a:rPr>
              <a:t>Explain the difference between the database of an </a:t>
            </a:r>
            <a:r>
              <a:rPr lang="en-US" sz="2400" b="1" dirty="0">
                <a:solidFill>
                  <a:srgbClr val="C00000"/>
                </a:solidFill>
                <a:latin typeface="Candara" panose="020E0502030303020204" pitchFamily="34" charset="0"/>
              </a:rPr>
              <a:t>NMS</a:t>
            </a:r>
            <a:r>
              <a:rPr lang="en-US" sz="2400" dirty="0">
                <a:solidFill>
                  <a:srgbClr val="C00000"/>
                </a:solidFill>
                <a:latin typeface="Candara" panose="020E0502030303020204" pitchFamily="34" charset="0"/>
              </a:rPr>
              <a:t> and </a:t>
            </a:r>
            <a:r>
              <a:rPr lang="en-US" sz="2400" b="1" dirty="0">
                <a:solidFill>
                  <a:srgbClr val="C00000"/>
                </a:solidFill>
                <a:latin typeface="Candara" panose="020E0502030303020204" pitchFamily="34" charset="0"/>
              </a:rPr>
              <a:t>MIB</a:t>
            </a:r>
            <a:r>
              <a:rPr lang="en-US" sz="2400" dirty="0">
                <a:solidFill>
                  <a:srgbClr val="C00000"/>
                </a:solidFill>
                <a:latin typeface="Candara" panose="020E0502030303020204" pitchFamily="34" charset="0"/>
              </a:rPr>
              <a:t>. </a:t>
            </a:r>
            <a:endParaRPr lang="en-US" sz="2400" dirty="0" smtClean="0">
              <a:solidFill>
                <a:srgbClr val="C00000"/>
              </a:solidFill>
              <a:latin typeface="Candara" panose="020E0502030303020204" pitchFamily="34" charset="0"/>
            </a:endParaRPr>
          </a:p>
          <a:p>
            <a:r>
              <a:rPr lang="en-US" sz="2400" dirty="0" smtClean="0">
                <a:solidFill>
                  <a:srgbClr val="C00000"/>
                </a:solidFill>
                <a:latin typeface="Candara" panose="020E0502030303020204" pitchFamily="34" charset="0"/>
              </a:rPr>
              <a:t>How </a:t>
            </a:r>
            <a:r>
              <a:rPr lang="en-US" sz="2400" dirty="0">
                <a:solidFill>
                  <a:srgbClr val="C00000"/>
                </a:solidFill>
                <a:latin typeface="Candara" panose="020E0502030303020204" pitchFamily="34" charset="0"/>
              </a:rPr>
              <a:t>do you implement each in a Network Management System?</a:t>
            </a:r>
          </a:p>
          <a:p>
            <a:endParaRPr lang="en-US" sz="2400" dirty="0" smtClean="0">
              <a:solidFill>
                <a:srgbClr val="002060"/>
              </a:solidFill>
              <a:latin typeface="Candara" panose="020E0502030303020204" pitchFamily="34" charset="0"/>
            </a:endParaRPr>
          </a:p>
          <a:p>
            <a:r>
              <a:rPr lang="en-US" sz="2400" dirty="0" smtClean="0">
                <a:solidFill>
                  <a:srgbClr val="002060"/>
                </a:solidFill>
                <a:latin typeface="Candara" panose="020E0502030303020204" pitchFamily="34" charset="0"/>
              </a:rPr>
              <a:t>A </a:t>
            </a:r>
            <a:r>
              <a:rPr lang="en-US" sz="2400" b="1" dirty="0">
                <a:solidFill>
                  <a:srgbClr val="002060"/>
                </a:solidFill>
                <a:latin typeface="Candara" panose="020E0502030303020204" pitchFamily="34" charset="0"/>
              </a:rPr>
              <a:t>database</a:t>
            </a:r>
            <a:r>
              <a:rPr lang="en-US" sz="2400" dirty="0">
                <a:solidFill>
                  <a:srgbClr val="002060"/>
                </a:solidFill>
                <a:latin typeface="Candara" panose="020E0502030303020204" pitchFamily="34" charset="0"/>
              </a:rPr>
              <a:t> of an NMS is a </a:t>
            </a:r>
            <a:r>
              <a:rPr lang="en-US" sz="2400" b="1" dirty="0">
                <a:solidFill>
                  <a:srgbClr val="CC9900"/>
                </a:solidFill>
                <a:latin typeface="Candara" panose="020E0502030303020204" pitchFamily="34" charset="0"/>
              </a:rPr>
              <a:t>physical database </a:t>
            </a:r>
            <a:r>
              <a:rPr lang="en-US" sz="2400" dirty="0">
                <a:solidFill>
                  <a:srgbClr val="002060"/>
                </a:solidFill>
                <a:latin typeface="Candara" panose="020E0502030303020204" pitchFamily="34" charset="0"/>
              </a:rPr>
              <a:t>containing the network objects and values.  It is implemented using any proprietary database software.</a:t>
            </a:r>
          </a:p>
          <a:p>
            <a:endParaRPr lang="en-US" sz="2400" dirty="0" smtClean="0">
              <a:solidFill>
                <a:srgbClr val="002060"/>
              </a:solidFill>
              <a:latin typeface="Candara" panose="020E0502030303020204" pitchFamily="34" charset="0"/>
            </a:endParaRPr>
          </a:p>
          <a:p>
            <a:r>
              <a:rPr lang="en-US" sz="2400" b="1" dirty="0" smtClean="0">
                <a:solidFill>
                  <a:srgbClr val="002060"/>
                </a:solidFill>
                <a:latin typeface="Candara" panose="020E0502030303020204" pitchFamily="34" charset="0"/>
              </a:rPr>
              <a:t>MIB</a:t>
            </a:r>
            <a:r>
              <a:rPr lang="en-US" sz="2400" dirty="0" smtClean="0">
                <a:solidFill>
                  <a:srgbClr val="002060"/>
                </a:solidFill>
                <a:latin typeface="Candara" panose="020E0502030303020204" pitchFamily="34" charset="0"/>
              </a:rPr>
              <a:t> </a:t>
            </a:r>
            <a:r>
              <a:rPr lang="en-US" sz="2400" dirty="0">
                <a:solidFill>
                  <a:srgbClr val="002060"/>
                </a:solidFill>
                <a:latin typeface="Candara" panose="020E0502030303020204" pitchFamily="34" charset="0"/>
              </a:rPr>
              <a:t>is a </a:t>
            </a:r>
            <a:r>
              <a:rPr lang="en-US" sz="2400" b="1" dirty="0">
                <a:solidFill>
                  <a:srgbClr val="CC9900"/>
                </a:solidFill>
                <a:latin typeface="Candara" panose="020E0502030303020204" pitchFamily="34" charset="0"/>
              </a:rPr>
              <a:t>virtual database </a:t>
            </a:r>
            <a:r>
              <a:rPr lang="en-US" sz="2400" dirty="0">
                <a:solidFill>
                  <a:srgbClr val="002060"/>
                </a:solidFill>
                <a:latin typeface="Candara" panose="020E0502030303020204" pitchFamily="34" charset="0"/>
              </a:rPr>
              <a:t>that is used by network management and agent applications to exchange information about the network objects.  It has a hierarchical structure and the schema of the MIB is compiled into the management and agent management software.</a:t>
            </a:r>
          </a:p>
        </p:txBody>
      </p:sp>
      <p:sp>
        <p:nvSpPr>
          <p:cNvPr id="3" name="TextBox 2"/>
          <p:cNvSpPr txBox="1"/>
          <p:nvPr/>
        </p:nvSpPr>
        <p:spPr>
          <a:xfrm>
            <a:off x="243840" y="121920"/>
            <a:ext cx="2704587" cy="523220"/>
          </a:xfrm>
          <a:prstGeom prst="rect">
            <a:avLst/>
          </a:prstGeom>
          <a:noFill/>
        </p:spPr>
        <p:txBody>
          <a:bodyPr wrap="none" rtlCol="1">
            <a:spAutoFit/>
          </a:bodyPr>
          <a:lstStyle/>
          <a:p>
            <a:r>
              <a:rPr lang="en-US" sz="2800" b="1" dirty="0" smtClean="0">
                <a:latin typeface="Candara" panose="020E0502030303020204" pitchFamily="34" charset="0"/>
              </a:rPr>
              <a:t>Assignment 1 Q2</a:t>
            </a:r>
            <a:endParaRPr lang="ar-SA" sz="2800" b="1" dirty="0">
              <a:latin typeface="Candara" panose="020E0502030303020204" pitchFamily="34" charset="0"/>
            </a:endParaRPr>
          </a:p>
        </p:txBody>
      </p:sp>
    </p:spTree>
    <p:extLst>
      <p:ext uri="{BB962C8B-B14F-4D97-AF65-F5344CB8AC3E}">
        <p14:creationId xmlns:p14="http://schemas.microsoft.com/office/powerpoint/2010/main" val="3690344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 y="938784"/>
            <a:ext cx="5718048" cy="2585323"/>
          </a:xfrm>
          <a:prstGeom prst="rect">
            <a:avLst/>
          </a:prstGeom>
          <a:noFill/>
        </p:spPr>
        <p:txBody>
          <a:bodyPr wrap="square" rtlCol="1">
            <a:spAutoFit/>
          </a:bodyPr>
          <a:lstStyle/>
          <a:p>
            <a:pPr>
              <a:lnSpc>
                <a:spcPct val="150000"/>
              </a:lnSpc>
            </a:pPr>
            <a:r>
              <a:rPr lang="en-US" sz="1800" dirty="0" smtClean="0">
                <a:solidFill>
                  <a:srgbClr val="FFC000"/>
                </a:solidFill>
              </a:rPr>
              <a:t>Chapter </a:t>
            </a:r>
            <a:r>
              <a:rPr lang="en-US" sz="1800" dirty="0">
                <a:solidFill>
                  <a:srgbClr val="FFC000"/>
                </a:solidFill>
              </a:rPr>
              <a:t>3: Subramanian; Gonsalves &amp; Rani (2010) </a:t>
            </a:r>
            <a:r>
              <a:rPr lang="en-US" sz="1800" b="1" dirty="0" smtClean="0">
                <a:solidFill>
                  <a:srgbClr val="FFC000"/>
                </a:solidFill>
              </a:rPr>
              <a:t>Sections </a:t>
            </a:r>
            <a:endParaRPr lang="en-US" sz="1800" b="1" dirty="0">
              <a:solidFill>
                <a:srgbClr val="FFC000"/>
              </a:solidFill>
            </a:endParaRPr>
          </a:p>
          <a:p>
            <a:pPr marL="285750" indent="-285750">
              <a:lnSpc>
                <a:spcPct val="150000"/>
              </a:lnSpc>
              <a:buFont typeface="Arial" panose="020B0604020202020204" pitchFamily="34" charset="0"/>
              <a:buChar char="•"/>
            </a:pPr>
            <a:r>
              <a:rPr lang="en-US" sz="1800" dirty="0" smtClean="0">
                <a:solidFill>
                  <a:srgbClr val="FFC000"/>
                </a:solidFill>
              </a:rPr>
              <a:t>Chapter </a:t>
            </a:r>
            <a:r>
              <a:rPr lang="en-US" sz="1800" dirty="0">
                <a:solidFill>
                  <a:srgbClr val="FFC000"/>
                </a:solidFill>
              </a:rPr>
              <a:t>Overview </a:t>
            </a:r>
          </a:p>
          <a:p>
            <a:pPr marL="285750" indent="-285750">
              <a:lnSpc>
                <a:spcPct val="150000"/>
              </a:lnSpc>
              <a:buFont typeface="Arial" panose="020B0604020202020204" pitchFamily="34" charset="0"/>
              <a:buChar char="•"/>
            </a:pPr>
            <a:r>
              <a:rPr lang="en-US" sz="1800" dirty="0" smtClean="0">
                <a:solidFill>
                  <a:srgbClr val="FFC000"/>
                </a:solidFill>
              </a:rPr>
              <a:t>3.1 </a:t>
            </a:r>
            <a:endParaRPr lang="en-US" sz="1800" dirty="0">
              <a:solidFill>
                <a:srgbClr val="FFC000"/>
              </a:solidFill>
            </a:endParaRPr>
          </a:p>
          <a:p>
            <a:pPr marL="285750" indent="-285750">
              <a:lnSpc>
                <a:spcPct val="150000"/>
              </a:lnSpc>
              <a:buFont typeface="Arial" panose="020B0604020202020204" pitchFamily="34" charset="0"/>
              <a:buChar char="•"/>
            </a:pPr>
            <a:r>
              <a:rPr lang="en-US" sz="1800" dirty="0" smtClean="0">
                <a:solidFill>
                  <a:srgbClr val="FFC000"/>
                </a:solidFill>
              </a:rPr>
              <a:t>3.5 </a:t>
            </a:r>
            <a:endParaRPr lang="en-US" sz="1800" dirty="0">
              <a:solidFill>
                <a:srgbClr val="FFC000"/>
              </a:solidFill>
            </a:endParaRPr>
          </a:p>
          <a:p>
            <a:pPr marL="285750" indent="-285750">
              <a:lnSpc>
                <a:spcPct val="150000"/>
              </a:lnSpc>
              <a:buFont typeface="Arial" panose="020B0604020202020204" pitchFamily="34" charset="0"/>
              <a:buChar char="•"/>
            </a:pPr>
            <a:r>
              <a:rPr lang="en-US" sz="1800" dirty="0" smtClean="0">
                <a:solidFill>
                  <a:srgbClr val="FFC000"/>
                </a:solidFill>
              </a:rPr>
              <a:t>Chapter </a:t>
            </a:r>
            <a:r>
              <a:rPr lang="en-US" sz="1800" dirty="0">
                <a:solidFill>
                  <a:srgbClr val="FFC000"/>
                </a:solidFill>
              </a:rPr>
              <a:t>Summary </a:t>
            </a:r>
            <a:endParaRPr lang="ar-SA" sz="1800" dirty="0">
              <a:solidFill>
                <a:srgbClr val="FFC000"/>
              </a:solidFill>
            </a:endParaRPr>
          </a:p>
        </p:txBody>
      </p:sp>
      <p:sp>
        <p:nvSpPr>
          <p:cNvPr id="3" name="TextBox 2"/>
          <p:cNvSpPr txBox="1"/>
          <p:nvPr/>
        </p:nvSpPr>
        <p:spPr>
          <a:xfrm>
            <a:off x="5462016" y="1767221"/>
            <a:ext cx="6058069" cy="1754326"/>
          </a:xfrm>
          <a:prstGeom prst="rect">
            <a:avLst/>
          </a:prstGeom>
          <a:noFill/>
        </p:spPr>
        <p:txBody>
          <a:bodyPr wrap="none" rtlCol="1">
            <a:spAutoFit/>
          </a:bodyPr>
          <a:lstStyle/>
          <a:p>
            <a:pPr>
              <a:lnSpc>
                <a:spcPct val="150000"/>
              </a:lnSpc>
            </a:pPr>
            <a:r>
              <a:rPr lang="en-US" sz="1800" dirty="0" smtClean="0">
                <a:solidFill>
                  <a:srgbClr val="FFC000"/>
                </a:solidFill>
              </a:rPr>
              <a:t>Basic </a:t>
            </a:r>
            <a:r>
              <a:rPr lang="en-US" sz="1800" dirty="0">
                <a:solidFill>
                  <a:srgbClr val="FFC000"/>
                </a:solidFill>
              </a:rPr>
              <a:t>Foundations: Standards, Models, and Language 95</a:t>
            </a:r>
          </a:p>
          <a:p>
            <a:pPr>
              <a:lnSpc>
                <a:spcPct val="150000"/>
              </a:lnSpc>
            </a:pPr>
            <a:r>
              <a:rPr lang="en-US" sz="1800" dirty="0">
                <a:solidFill>
                  <a:srgbClr val="FFC000"/>
                </a:solidFill>
              </a:rPr>
              <a:t>3.1 Network Management Standards </a:t>
            </a:r>
            <a:r>
              <a:rPr lang="en-US" sz="1800" dirty="0" smtClean="0">
                <a:solidFill>
                  <a:srgbClr val="FFC000"/>
                </a:solidFill>
              </a:rPr>
              <a:t>96</a:t>
            </a:r>
          </a:p>
          <a:p>
            <a:pPr>
              <a:lnSpc>
                <a:spcPct val="150000"/>
              </a:lnSpc>
            </a:pPr>
            <a:r>
              <a:rPr lang="en-US" sz="1800" dirty="0">
                <a:solidFill>
                  <a:srgbClr val="FFC000"/>
                </a:solidFill>
              </a:rPr>
              <a:t>3.5 Communication Model </a:t>
            </a:r>
            <a:r>
              <a:rPr lang="en-US" sz="1800" dirty="0" smtClean="0">
                <a:solidFill>
                  <a:srgbClr val="FFC000"/>
                </a:solidFill>
              </a:rPr>
              <a:t>107</a:t>
            </a:r>
          </a:p>
          <a:p>
            <a:pPr>
              <a:lnSpc>
                <a:spcPct val="150000"/>
              </a:lnSpc>
            </a:pPr>
            <a:r>
              <a:rPr lang="en-US" sz="1800" dirty="0">
                <a:solidFill>
                  <a:srgbClr val="FFC000"/>
                </a:solidFill>
              </a:rPr>
              <a:t>Summary </a:t>
            </a:r>
            <a:r>
              <a:rPr lang="en-US" sz="1800" dirty="0" smtClean="0">
                <a:solidFill>
                  <a:srgbClr val="FFC000"/>
                </a:solidFill>
              </a:rPr>
              <a:t>125 </a:t>
            </a:r>
            <a:endParaRPr lang="ar-SA" sz="1800" dirty="0">
              <a:solidFill>
                <a:srgbClr val="FFC000"/>
              </a:solidFill>
            </a:endParaRPr>
          </a:p>
        </p:txBody>
      </p:sp>
      <p:sp>
        <p:nvSpPr>
          <p:cNvPr id="4" name="Rectangle 3"/>
          <p:cNvSpPr/>
          <p:nvPr/>
        </p:nvSpPr>
        <p:spPr>
          <a:xfrm>
            <a:off x="451325" y="163104"/>
            <a:ext cx="4001416" cy="707886"/>
          </a:xfrm>
          <a:prstGeom prst="rect">
            <a:avLst/>
          </a:prstGeom>
        </p:spPr>
        <p:txBody>
          <a:bodyPr wrap="none">
            <a:spAutoFit/>
          </a:bodyPr>
          <a:lstStyle/>
          <a:p>
            <a:r>
              <a:rPr lang="ar-SA" sz="4000" b="1" dirty="0">
                <a:solidFill>
                  <a:srgbClr val="FFC000"/>
                </a:solidFill>
                <a:effectLst>
                  <a:outerShdw blurRad="38100" dist="38100" dir="2700000" algn="tl">
                    <a:srgbClr val="000000">
                      <a:alpha val="43137"/>
                    </a:srgbClr>
                  </a:outerShdw>
                </a:effectLst>
              </a:rPr>
              <a:t>Student Manual</a:t>
            </a:r>
          </a:p>
        </p:txBody>
      </p:sp>
      <p:sp>
        <p:nvSpPr>
          <p:cNvPr id="5" name="5-Point Star 4"/>
          <p:cNvSpPr/>
          <p:nvPr/>
        </p:nvSpPr>
        <p:spPr>
          <a:xfrm>
            <a:off x="10972800" y="39014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6" name="TextBox 5"/>
          <p:cNvSpPr txBox="1"/>
          <p:nvPr/>
        </p:nvSpPr>
        <p:spPr>
          <a:xfrm>
            <a:off x="914400" y="4291584"/>
            <a:ext cx="5182829" cy="4524315"/>
          </a:xfrm>
          <a:prstGeom prst="rect">
            <a:avLst/>
          </a:prstGeom>
          <a:noFill/>
        </p:spPr>
        <p:txBody>
          <a:bodyPr wrap="none" rtlCol="1">
            <a:spAutoFit/>
          </a:bodyPr>
          <a:lstStyle/>
          <a:p>
            <a:r>
              <a:rPr lang="en-US" sz="1600" dirty="0">
                <a:latin typeface="Candara" panose="020E0502030303020204" pitchFamily="34" charset="0"/>
              </a:rPr>
              <a:t>Part II SNMP and Network Management 93</a:t>
            </a:r>
          </a:p>
          <a:p>
            <a:r>
              <a:rPr lang="en-US" sz="1600" dirty="0">
                <a:latin typeface="Candara" panose="020E0502030303020204" pitchFamily="34" charset="0"/>
              </a:rPr>
              <a:t>3 Basic Foundations: Standards, Models, and Language 95</a:t>
            </a:r>
          </a:p>
          <a:p>
            <a:r>
              <a:rPr lang="en-US" sz="1600" b="1" dirty="0">
                <a:latin typeface="Candara" panose="020E0502030303020204" pitchFamily="34" charset="0"/>
              </a:rPr>
              <a:t>3.1 Network Management Standards 96</a:t>
            </a:r>
          </a:p>
          <a:p>
            <a:r>
              <a:rPr lang="en-US" sz="1600" dirty="0">
                <a:latin typeface="Candara" panose="020E0502030303020204" pitchFamily="34" charset="0"/>
              </a:rPr>
              <a:t>3.2 Network Management Models </a:t>
            </a:r>
            <a:r>
              <a:rPr lang="en-US" sz="1600" dirty="0" smtClean="0">
                <a:latin typeface="Candara" panose="020E0502030303020204" pitchFamily="34" charset="0"/>
              </a:rPr>
              <a:t>99</a:t>
            </a:r>
          </a:p>
          <a:p>
            <a:r>
              <a:rPr lang="en-US" sz="1600" dirty="0">
                <a:latin typeface="Candara" panose="020E0502030303020204" pitchFamily="34" charset="0"/>
              </a:rPr>
              <a:t>3.3 Organization Model 100</a:t>
            </a:r>
          </a:p>
          <a:p>
            <a:r>
              <a:rPr lang="en-US" sz="1600" dirty="0">
                <a:latin typeface="Candara" panose="020E0502030303020204" pitchFamily="34" charset="0"/>
              </a:rPr>
              <a:t>3.4 Information Model 102</a:t>
            </a:r>
          </a:p>
          <a:p>
            <a:r>
              <a:rPr lang="en-US" sz="1600" dirty="0">
                <a:latin typeface="Candara" panose="020E0502030303020204" pitchFamily="34" charset="0"/>
              </a:rPr>
              <a:t>3.4.1 Management Information Tree 104</a:t>
            </a:r>
          </a:p>
          <a:p>
            <a:r>
              <a:rPr lang="en-US" sz="1600" dirty="0">
                <a:latin typeface="Candara" panose="020E0502030303020204" pitchFamily="34" charset="0"/>
              </a:rPr>
              <a:t>3.4.2 </a:t>
            </a:r>
            <a:r>
              <a:rPr lang="en-US" sz="1600" dirty="0" smtClean="0">
                <a:latin typeface="Candara" panose="020E0502030303020204" pitchFamily="34" charset="0"/>
              </a:rPr>
              <a:t>Managed Object </a:t>
            </a:r>
            <a:r>
              <a:rPr lang="en-US" sz="1600" dirty="0">
                <a:latin typeface="Candara" panose="020E0502030303020204" pitchFamily="34" charset="0"/>
              </a:rPr>
              <a:t>Perspective 105</a:t>
            </a:r>
          </a:p>
          <a:p>
            <a:r>
              <a:rPr lang="en-US" sz="1600" b="1" dirty="0">
                <a:latin typeface="Candara" panose="020E0502030303020204" pitchFamily="34" charset="0"/>
              </a:rPr>
              <a:t>3.5 Communication Model 107</a:t>
            </a:r>
          </a:p>
          <a:p>
            <a:r>
              <a:rPr lang="en-US" sz="1600" dirty="0">
                <a:latin typeface="Candara" panose="020E0502030303020204" pitchFamily="34" charset="0"/>
              </a:rPr>
              <a:t>3.6 Abstract Syntax Notation One: ASN. 1 109</a:t>
            </a:r>
          </a:p>
          <a:p>
            <a:r>
              <a:rPr lang="en-US" sz="1600" dirty="0">
                <a:latin typeface="Candara" panose="020E0502030303020204" pitchFamily="34" charset="0"/>
              </a:rPr>
              <a:t>3.6.1 Terminology, Symbols, </a:t>
            </a:r>
            <a:r>
              <a:rPr lang="en-US" sz="1600" dirty="0" smtClean="0">
                <a:latin typeface="Candara" panose="020E0502030303020204" pitchFamily="34" charset="0"/>
              </a:rPr>
              <a:t>and Conventions </a:t>
            </a:r>
            <a:r>
              <a:rPr lang="en-US" sz="1600" dirty="0">
                <a:latin typeface="Candara" panose="020E0502030303020204" pitchFamily="34" charset="0"/>
              </a:rPr>
              <a:t>109</a:t>
            </a:r>
          </a:p>
          <a:p>
            <a:r>
              <a:rPr lang="en-US" sz="1600" dirty="0">
                <a:latin typeface="Candara" panose="020E0502030303020204" pitchFamily="34" charset="0"/>
              </a:rPr>
              <a:t>3.6.2 Objects </a:t>
            </a:r>
            <a:r>
              <a:rPr lang="en-US" sz="1600" dirty="0" smtClean="0">
                <a:latin typeface="Candara" panose="020E0502030303020204" pitchFamily="34" charset="0"/>
              </a:rPr>
              <a:t>and Data </a:t>
            </a:r>
            <a:r>
              <a:rPr lang="en-US" sz="1600" dirty="0">
                <a:latin typeface="Candara" panose="020E0502030303020204" pitchFamily="34" charset="0"/>
              </a:rPr>
              <a:t>Types 114</a:t>
            </a:r>
          </a:p>
          <a:p>
            <a:r>
              <a:rPr lang="en-US" sz="1600" dirty="0">
                <a:latin typeface="Candara" panose="020E0502030303020204" pitchFamily="34" charset="0"/>
              </a:rPr>
              <a:t>3.6.3 Object Name 119</a:t>
            </a:r>
          </a:p>
          <a:p>
            <a:r>
              <a:rPr lang="en-US" sz="1600" dirty="0">
                <a:latin typeface="Candara" panose="020E0502030303020204" pitchFamily="34" charset="0"/>
              </a:rPr>
              <a:t>3.6.4 An Example </a:t>
            </a:r>
            <a:r>
              <a:rPr lang="en-US" sz="1600" dirty="0" smtClean="0">
                <a:latin typeface="Candara" panose="020E0502030303020204" pitchFamily="34" charset="0"/>
              </a:rPr>
              <a:t>of Use </a:t>
            </a:r>
            <a:r>
              <a:rPr lang="en-US" sz="1600" dirty="0">
                <a:latin typeface="Candara" panose="020E0502030303020204" pitchFamily="34" charset="0"/>
              </a:rPr>
              <a:t>ofASN.1from ISO8824 119</a:t>
            </a:r>
          </a:p>
          <a:p>
            <a:r>
              <a:rPr lang="en-US" sz="1600" dirty="0">
                <a:latin typeface="Candara" panose="020E0502030303020204" pitchFamily="34" charset="0"/>
              </a:rPr>
              <a:t>3.7 Encoding Structure 120</a:t>
            </a:r>
          </a:p>
          <a:p>
            <a:r>
              <a:rPr lang="en-US" sz="1600" dirty="0">
                <a:latin typeface="Candara" panose="020E0502030303020204" pitchFamily="34" charset="0"/>
              </a:rPr>
              <a:t>3.8 Macros 123</a:t>
            </a:r>
          </a:p>
          <a:p>
            <a:r>
              <a:rPr lang="en-US" sz="1600" dirty="0">
                <a:latin typeface="Candara" panose="020E0502030303020204" pitchFamily="34" charset="0"/>
              </a:rPr>
              <a:t>3.9 Functional Model 124</a:t>
            </a:r>
          </a:p>
          <a:p>
            <a:r>
              <a:rPr lang="en-US" sz="1600" dirty="0">
                <a:latin typeface="Candara" panose="020E0502030303020204" pitchFamily="34" charset="0"/>
              </a:rPr>
              <a:t>Summary 125</a:t>
            </a:r>
            <a:endParaRPr lang="ar-SA" sz="1600" dirty="0">
              <a:latin typeface="Candara" panose="020E0502030303020204" pitchFamily="34" charset="0"/>
            </a:endParaRPr>
          </a:p>
        </p:txBody>
      </p:sp>
    </p:spTree>
    <p:extLst>
      <p:ext uri="{BB962C8B-B14F-4D97-AF65-F5344CB8AC3E}">
        <p14:creationId xmlns:p14="http://schemas.microsoft.com/office/powerpoint/2010/main" val="3521900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3" name="Shape 103"/>
          <p:cNvCxnSpPr/>
          <p:nvPr/>
        </p:nvCxnSpPr>
        <p:spPr>
          <a:xfrm>
            <a:off x="3276600" y="4419600"/>
            <a:ext cx="5638800" cy="0"/>
          </a:xfrm>
          <a:prstGeom prst="straightConnector1">
            <a:avLst/>
          </a:prstGeom>
          <a:noFill/>
          <a:ln w="12700" cap="rnd" cmpd="sng">
            <a:solidFill>
              <a:schemeClr val="dk1"/>
            </a:solidFill>
            <a:prstDash val="solid"/>
            <a:miter/>
            <a:headEnd type="none" w="med" len="med"/>
            <a:tailEnd type="none" w="med" len="med"/>
          </a:ln>
        </p:spPr>
      </p:cxnSp>
      <p:sp>
        <p:nvSpPr>
          <p:cNvPr id="104" name="Shape 104"/>
          <p:cNvSpPr txBox="1"/>
          <p:nvPr/>
        </p:nvSpPr>
        <p:spPr>
          <a:xfrm>
            <a:off x="2667000" y="4419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105" name="Shape 105"/>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106" name="Shape 106"/>
          <p:cNvSpPr txBox="1"/>
          <p:nvPr/>
        </p:nvSpPr>
        <p:spPr>
          <a:xfrm>
            <a:off x="3200400" y="5334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rPr>
              <a:t>OSI</a:t>
            </a:r>
            <a:r>
              <a:rPr lang="en-US" sz="3200" b="1" dirty="0">
                <a:solidFill>
                  <a:srgbClr val="0070C0"/>
                </a:solidFill>
                <a:latin typeface="Candara" panose="020E0502030303020204" pitchFamily="34" charset="0"/>
              </a:rPr>
              <a:t> Architecture and </a:t>
            </a:r>
            <a:r>
              <a:rPr lang="en-US" sz="3200" b="1" dirty="0">
                <a:solidFill>
                  <a:srgbClr val="669900"/>
                </a:solidFill>
                <a:latin typeface="Candara" panose="020E0502030303020204" pitchFamily="34" charset="0"/>
              </a:rPr>
              <a:t>Model</a:t>
            </a:r>
          </a:p>
        </p:txBody>
      </p:sp>
      <p:sp>
        <p:nvSpPr>
          <p:cNvPr id="107" name="Shape 107"/>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pic>
        <p:nvPicPr>
          <p:cNvPr id="108" name="Shape 108"/>
          <p:cNvPicPr preferRelativeResize="0"/>
          <p:nvPr/>
        </p:nvPicPr>
        <p:blipFill rotWithShape="1">
          <a:blip r:embed="rId3">
            <a:alphaModFix/>
          </a:blip>
          <a:srcRect/>
          <a:stretch/>
        </p:blipFill>
        <p:spPr>
          <a:xfrm>
            <a:off x="2157984" y="1085088"/>
            <a:ext cx="7961376" cy="3096768"/>
          </a:xfrm>
          <a:prstGeom prst="rect">
            <a:avLst/>
          </a:prstGeom>
          <a:noFill/>
          <a:ln>
            <a:noFill/>
          </a:ln>
        </p:spPr>
      </p:pic>
      <p:sp>
        <p:nvSpPr>
          <p:cNvPr id="109" name="Shape 109"/>
          <p:cNvSpPr txBox="1"/>
          <p:nvPr/>
        </p:nvSpPr>
        <p:spPr>
          <a:xfrm>
            <a:off x="3200400" y="4811713"/>
            <a:ext cx="5854700" cy="34448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b="1" dirty="0">
                <a:solidFill>
                  <a:srgbClr val="669900"/>
                </a:solidFill>
                <a:latin typeface="Candara" panose="020E0502030303020204" pitchFamily="34" charset="0"/>
              </a:rPr>
              <a:t> Organization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Network management components</a:t>
            </a:r>
          </a:p>
          <a:p>
            <a:pPr marL="457200" lvl="1">
              <a:buClr>
                <a:schemeClr val="dk1"/>
              </a:buClr>
              <a:buSzPct val="100000"/>
              <a:buFont typeface="Arial"/>
              <a:buChar char="•"/>
            </a:pPr>
            <a:r>
              <a:rPr lang="en-US" sz="2000" dirty="0">
                <a:solidFill>
                  <a:schemeClr val="dk1"/>
                </a:solidFill>
                <a:latin typeface="Candara" panose="020E0502030303020204" pitchFamily="34" charset="0"/>
              </a:rPr>
              <a:t> Functions of components</a:t>
            </a:r>
          </a:p>
          <a:p>
            <a:pPr marL="457200" lvl="1">
              <a:buClr>
                <a:schemeClr val="dk1"/>
              </a:buClr>
              <a:buSzPct val="100000"/>
              <a:buFont typeface="Arial"/>
              <a:buChar char="•"/>
            </a:pPr>
            <a:r>
              <a:rPr lang="en-US" sz="2000" dirty="0">
                <a:solidFill>
                  <a:schemeClr val="dk1"/>
                </a:solidFill>
                <a:latin typeface="Candara" panose="020E0502030303020204" pitchFamily="34" charset="0"/>
              </a:rPr>
              <a:t> Relationships</a:t>
            </a:r>
          </a:p>
          <a:p>
            <a:pPr>
              <a:buClr>
                <a:schemeClr val="dk1"/>
              </a:buClr>
              <a:buSzPct val="100000"/>
              <a:buFont typeface="Arial"/>
              <a:buChar char="•"/>
            </a:pPr>
            <a:r>
              <a:rPr lang="en-US" sz="2000" b="1"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Information</a:t>
            </a:r>
          </a:p>
          <a:p>
            <a:pPr marL="457200" lvl="1">
              <a:buClr>
                <a:schemeClr val="dk1"/>
              </a:buClr>
              <a:buSzPct val="100000"/>
              <a:buFont typeface="Arial"/>
              <a:buChar char="•"/>
            </a:pPr>
            <a:r>
              <a:rPr lang="en-US" sz="2000" b="1" dirty="0">
                <a:solidFill>
                  <a:schemeClr val="dk1"/>
                </a:solidFill>
                <a:latin typeface="Candara" panose="020E0502030303020204" pitchFamily="34" charset="0"/>
              </a:rPr>
              <a:t> Structure of management information (SMI)</a:t>
            </a:r>
          </a:p>
          <a:p>
            <a:pPr marL="914400" lvl="2">
              <a:buClr>
                <a:schemeClr val="dk1"/>
              </a:buClr>
              <a:buSzPct val="100000"/>
              <a:buFont typeface="Arial"/>
              <a:buChar char="•"/>
            </a:pPr>
            <a:r>
              <a:rPr lang="en-US" sz="2000" dirty="0">
                <a:solidFill>
                  <a:schemeClr val="dk1"/>
                </a:solidFill>
                <a:latin typeface="Candara" panose="020E0502030303020204" pitchFamily="34" charset="0"/>
              </a:rPr>
              <a:t> Syntax and semantics</a:t>
            </a:r>
          </a:p>
          <a:p>
            <a:pPr marL="457200" lvl="1">
              <a:buClr>
                <a:schemeClr val="dk1"/>
              </a:buClr>
              <a:buSzPct val="100000"/>
              <a:buFont typeface="Arial"/>
              <a:buChar char="•"/>
            </a:pPr>
            <a:r>
              <a:rPr lang="en-US" sz="2000" b="1" dirty="0">
                <a:solidFill>
                  <a:schemeClr val="dk1"/>
                </a:solidFill>
                <a:latin typeface="Candara" panose="020E0502030303020204" pitchFamily="34" charset="0"/>
              </a:rPr>
              <a:t> Management information base (MIB)</a:t>
            </a:r>
          </a:p>
          <a:p>
            <a:pPr marL="914400" lvl="2">
              <a:buClr>
                <a:schemeClr val="dk1"/>
              </a:buClr>
              <a:buSzPct val="100000"/>
              <a:buFont typeface="Arial"/>
              <a:buChar char="•"/>
            </a:pPr>
            <a:r>
              <a:rPr lang="en-US" sz="2000" dirty="0">
                <a:solidFill>
                  <a:schemeClr val="dk1"/>
                </a:solidFill>
                <a:latin typeface="Candara" panose="020E0502030303020204" pitchFamily="34" charset="0"/>
              </a:rPr>
              <a:t> Organization of management information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Object-oriented</a:t>
            </a:r>
          </a:p>
          <a:p>
            <a:endParaRPr sz="2000" dirty="0">
              <a:solidFill>
                <a:schemeClr val="dk1"/>
              </a:solidFill>
              <a:latin typeface="Candara" panose="020E0502030303020204" pitchFamily="34" charset="0"/>
            </a:endParaRPr>
          </a:p>
        </p:txBody>
      </p:sp>
      <p:cxnSp>
        <p:nvCxnSpPr>
          <p:cNvPr id="110" name="Shape 110"/>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111" name="Shape 111"/>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12" name="Shape 112"/>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2" name="5-Point Star 11"/>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7" name="Shape 117"/>
          <p:cNvCxnSpPr/>
          <p:nvPr/>
        </p:nvCxnSpPr>
        <p:spPr>
          <a:xfrm>
            <a:off x="3276600" y="4256087"/>
            <a:ext cx="5638800" cy="0"/>
          </a:xfrm>
          <a:prstGeom prst="straightConnector1">
            <a:avLst/>
          </a:prstGeom>
          <a:noFill/>
          <a:ln w="12700" cap="rnd" cmpd="sng">
            <a:solidFill>
              <a:schemeClr val="dk1"/>
            </a:solidFill>
            <a:prstDash val="solid"/>
            <a:miter/>
            <a:headEnd type="none" w="med" len="med"/>
            <a:tailEnd type="none" w="med" len="med"/>
          </a:ln>
        </p:spPr>
      </p:cxnSp>
      <p:sp>
        <p:nvSpPr>
          <p:cNvPr id="118" name="Shape 118"/>
          <p:cNvSpPr txBox="1"/>
          <p:nvPr/>
        </p:nvSpPr>
        <p:spPr>
          <a:xfrm>
            <a:off x="2667000" y="4256087"/>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119" name="Shape 119"/>
          <p:cNvPicPr preferRelativeResize="0"/>
          <p:nvPr/>
        </p:nvPicPr>
        <p:blipFill rotWithShape="1">
          <a:blip r:embed="rId3">
            <a:alphaModFix/>
          </a:blip>
          <a:srcRect/>
          <a:stretch/>
        </p:blipFill>
        <p:spPr>
          <a:xfrm>
            <a:off x="3200400" y="1524000"/>
            <a:ext cx="5867400" cy="2162174"/>
          </a:xfrm>
          <a:prstGeom prst="rect">
            <a:avLst/>
          </a:prstGeom>
          <a:noFill/>
          <a:ln>
            <a:noFill/>
          </a:ln>
        </p:spPr>
      </p:pic>
      <p:sp>
        <p:nvSpPr>
          <p:cNvPr id="120" name="Shape 120"/>
          <p:cNvSpPr txBox="1"/>
          <p:nvPr/>
        </p:nvSpPr>
        <p:spPr>
          <a:xfrm>
            <a:off x="3200401" y="4648201"/>
            <a:ext cx="5808661" cy="34448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b="1"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Communication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Transfer syntax with bidirectional messages</a:t>
            </a:r>
          </a:p>
          <a:p>
            <a:pPr marL="457200" lvl="1">
              <a:buClr>
                <a:schemeClr val="dk1"/>
              </a:buClr>
              <a:buSzPct val="100000"/>
              <a:buFont typeface="Arial"/>
              <a:buChar char="•"/>
            </a:pPr>
            <a:r>
              <a:rPr lang="en-US" sz="2000" dirty="0">
                <a:solidFill>
                  <a:schemeClr val="dk1"/>
                </a:solidFill>
                <a:latin typeface="Candara" panose="020E0502030303020204" pitchFamily="34" charset="0"/>
              </a:rPr>
              <a:t> Transfer structure (</a:t>
            </a:r>
            <a:r>
              <a:rPr lang="en-US" sz="2000" b="1" dirty="0">
                <a:solidFill>
                  <a:schemeClr val="dk1"/>
                </a:solidFill>
                <a:latin typeface="Candara" panose="020E0502030303020204" pitchFamily="34" charset="0"/>
              </a:rPr>
              <a:t>PDU</a:t>
            </a:r>
            <a:r>
              <a:rPr lang="en-US" sz="2000" dirty="0">
                <a:solidFill>
                  <a:schemeClr val="dk1"/>
                </a:solidFill>
                <a:latin typeface="Candara" panose="020E0502030303020204" pitchFamily="34" charset="0"/>
              </a:rPr>
              <a:t>)</a:t>
            </a:r>
          </a:p>
          <a:p>
            <a:pPr>
              <a:buClr>
                <a:schemeClr val="dk1"/>
              </a:buClr>
              <a:buSzPct val="100000"/>
              <a:buFont typeface="Arial"/>
              <a:buChar char="•"/>
            </a:pPr>
            <a:r>
              <a:rPr lang="en-US" sz="2000" b="1"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Functions</a:t>
            </a:r>
          </a:p>
          <a:p>
            <a:pPr marL="457200" lvl="1">
              <a:buClr>
                <a:schemeClr val="dk1"/>
              </a:buClr>
              <a:buSzPct val="100000"/>
              <a:buFont typeface="Arial"/>
              <a:buChar char="•"/>
            </a:pPr>
            <a:r>
              <a:rPr lang="en-US" sz="2000" dirty="0">
                <a:solidFill>
                  <a:schemeClr val="dk1"/>
                </a:solidFill>
                <a:latin typeface="Candara" panose="020E0502030303020204" pitchFamily="34" charset="0"/>
              </a:rPr>
              <a:t> Application functions</a:t>
            </a:r>
          </a:p>
          <a:p>
            <a:pPr marL="914400" lvl="2">
              <a:buClr>
                <a:schemeClr val="dk1"/>
              </a:buClr>
              <a:buSzPct val="100000"/>
              <a:buFont typeface="Arial"/>
              <a:buChar char="•"/>
            </a:pPr>
            <a:r>
              <a:rPr lang="en-US" sz="2000" b="1" dirty="0">
                <a:solidFill>
                  <a:srgbClr val="0070C0"/>
                </a:solidFill>
                <a:latin typeface="Candara" panose="020E0502030303020204" pitchFamily="34" charset="0"/>
              </a:rPr>
              <a:t> Configure components</a:t>
            </a:r>
          </a:p>
          <a:p>
            <a:pPr marL="914400" lvl="2">
              <a:buClr>
                <a:schemeClr val="dk1"/>
              </a:buClr>
              <a:buSzPct val="100000"/>
              <a:buFont typeface="Arial"/>
              <a:buChar char="•"/>
            </a:pPr>
            <a:r>
              <a:rPr lang="en-US" sz="2000" b="1" dirty="0">
                <a:solidFill>
                  <a:srgbClr val="0070C0"/>
                </a:solidFill>
                <a:latin typeface="Candara" panose="020E0502030303020204" pitchFamily="34" charset="0"/>
              </a:rPr>
              <a:t> Monitor components</a:t>
            </a:r>
          </a:p>
          <a:p>
            <a:pPr marL="914400" lvl="2">
              <a:buClr>
                <a:schemeClr val="dk1"/>
              </a:buClr>
              <a:buSzPct val="100000"/>
              <a:buFont typeface="Arial"/>
              <a:buChar char="•"/>
            </a:pPr>
            <a:r>
              <a:rPr lang="en-US" sz="2000" b="1" dirty="0">
                <a:solidFill>
                  <a:srgbClr val="0070C0"/>
                </a:solidFill>
                <a:latin typeface="Candara" panose="020E0502030303020204" pitchFamily="34" charset="0"/>
              </a:rPr>
              <a:t> Measure performance</a:t>
            </a:r>
          </a:p>
          <a:p>
            <a:pPr marL="914400" lvl="2">
              <a:buClr>
                <a:schemeClr val="dk1"/>
              </a:buClr>
              <a:buSzPct val="100000"/>
              <a:buFont typeface="Arial"/>
              <a:buChar char="•"/>
            </a:pPr>
            <a:r>
              <a:rPr lang="en-US" sz="2000" b="1" dirty="0">
                <a:solidFill>
                  <a:srgbClr val="0070C0"/>
                </a:solidFill>
                <a:latin typeface="Candara" panose="020E0502030303020204" pitchFamily="34" charset="0"/>
              </a:rPr>
              <a:t> Secure information</a:t>
            </a:r>
          </a:p>
          <a:p>
            <a:pPr marL="914400" lvl="2">
              <a:buClr>
                <a:schemeClr val="dk1"/>
              </a:buClr>
              <a:buSzPct val="100000"/>
              <a:buFont typeface="Arial"/>
              <a:buChar char="•"/>
            </a:pPr>
            <a:r>
              <a:rPr lang="en-US" sz="2000" b="1" dirty="0">
                <a:solidFill>
                  <a:srgbClr val="0070C0"/>
                </a:solidFill>
                <a:latin typeface="Candara" panose="020E0502030303020204" pitchFamily="34" charset="0"/>
              </a:rPr>
              <a:t> Usage accounting</a:t>
            </a:r>
          </a:p>
          <a:p>
            <a:endParaRPr sz="2000" dirty="0">
              <a:solidFill>
                <a:schemeClr val="dk1"/>
              </a:solidFill>
              <a:latin typeface="Candara" panose="020E0502030303020204" pitchFamily="34" charset="0"/>
            </a:endParaRPr>
          </a:p>
        </p:txBody>
      </p:sp>
      <p:cxnSp>
        <p:nvCxnSpPr>
          <p:cNvPr id="121" name="Shape 121"/>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122" name="Shape 122"/>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23" name="Shape 123"/>
          <p:cNvSpPr txBox="1"/>
          <p:nvPr/>
        </p:nvSpPr>
        <p:spPr>
          <a:xfrm>
            <a:off x="2667000" y="533400"/>
            <a:ext cx="68580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rPr>
              <a:t>OSI</a:t>
            </a:r>
            <a:r>
              <a:rPr lang="en-US" sz="3200" b="1" dirty="0">
                <a:solidFill>
                  <a:srgbClr val="0070C0"/>
                </a:solidFill>
                <a:latin typeface="Candara" panose="020E0502030303020204" pitchFamily="34" charset="0"/>
              </a:rPr>
              <a:t> Architecture and Model (cont.)</a:t>
            </a:r>
          </a:p>
        </p:txBody>
      </p:sp>
      <p:sp>
        <p:nvSpPr>
          <p:cNvPr id="124" name="Shape 12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125" name="Shape 125"/>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126" name="Shape 126"/>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12" name="5-Point Star 11"/>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cxnSp>
        <p:nvCxnSpPr>
          <p:cNvPr id="131" name="Shape 131"/>
          <p:cNvCxnSpPr/>
          <p:nvPr/>
        </p:nvCxnSpPr>
        <p:spPr>
          <a:xfrm>
            <a:off x="3276600" y="3657600"/>
            <a:ext cx="5638800" cy="0"/>
          </a:xfrm>
          <a:prstGeom prst="straightConnector1">
            <a:avLst/>
          </a:prstGeom>
          <a:noFill/>
          <a:ln w="12700" cap="rnd" cmpd="sng">
            <a:solidFill>
              <a:schemeClr val="dk1"/>
            </a:solidFill>
            <a:prstDash val="solid"/>
            <a:miter/>
            <a:headEnd type="none" w="med" len="med"/>
            <a:tailEnd type="none" w="med" len="med"/>
          </a:ln>
        </p:spPr>
      </p:cxnSp>
      <p:sp>
        <p:nvSpPr>
          <p:cNvPr id="132" name="Shape 132"/>
          <p:cNvSpPr txBox="1"/>
          <p:nvPr/>
        </p:nvSpPr>
        <p:spPr>
          <a:xfrm>
            <a:off x="2667000" y="3657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34" name="Shape 134"/>
          <p:cNvSpPr txBox="1"/>
          <p:nvPr/>
        </p:nvSpPr>
        <p:spPr>
          <a:xfrm>
            <a:off x="2667000" y="533400"/>
            <a:ext cx="68580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rPr>
              <a:t>SNMP</a:t>
            </a:r>
            <a:r>
              <a:rPr lang="en-US" sz="3200" b="1" dirty="0">
                <a:solidFill>
                  <a:srgbClr val="0070C0"/>
                </a:solidFill>
                <a:latin typeface="Candara" panose="020E0502030303020204" pitchFamily="34" charset="0"/>
              </a:rPr>
              <a:t> Architecture and Model</a:t>
            </a:r>
          </a:p>
        </p:txBody>
      </p:sp>
      <p:pic>
        <p:nvPicPr>
          <p:cNvPr id="136" name="Shape 136"/>
          <p:cNvPicPr preferRelativeResize="0"/>
          <p:nvPr/>
        </p:nvPicPr>
        <p:blipFill rotWithShape="1">
          <a:blip r:embed="rId3">
            <a:alphaModFix/>
          </a:blip>
          <a:srcRect/>
          <a:stretch/>
        </p:blipFill>
        <p:spPr>
          <a:xfrm>
            <a:off x="2932176" y="1121664"/>
            <a:ext cx="6614160" cy="2625470"/>
          </a:xfrm>
          <a:prstGeom prst="rect">
            <a:avLst/>
          </a:prstGeom>
          <a:noFill/>
          <a:ln>
            <a:noFill/>
          </a:ln>
        </p:spPr>
      </p:pic>
      <p:sp>
        <p:nvSpPr>
          <p:cNvPr id="137" name="Shape 137"/>
          <p:cNvSpPr txBox="1"/>
          <p:nvPr/>
        </p:nvSpPr>
        <p:spPr>
          <a:xfrm>
            <a:off x="3124200" y="4038600"/>
            <a:ext cx="7263384" cy="4516436"/>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rgbClr val="669900"/>
                </a:solidFill>
                <a:latin typeface="Candara" panose="020E0502030303020204" pitchFamily="34" charset="0"/>
              </a:rPr>
              <a:t> </a:t>
            </a:r>
            <a:r>
              <a:rPr lang="en-US" sz="1800" b="1" dirty="0">
                <a:solidFill>
                  <a:srgbClr val="669900"/>
                </a:solidFill>
                <a:latin typeface="Candara" panose="020E0502030303020204" pitchFamily="34" charset="0"/>
              </a:rPr>
              <a:t>Organization</a:t>
            </a:r>
          </a:p>
          <a:p>
            <a:pPr marL="457200" lvl="1">
              <a:buClr>
                <a:schemeClr val="dk1"/>
              </a:buClr>
              <a:buSzPct val="100000"/>
              <a:buFont typeface="Arial"/>
              <a:buChar char="•"/>
            </a:pPr>
            <a:r>
              <a:rPr lang="en-US" sz="1800" dirty="0">
                <a:solidFill>
                  <a:schemeClr val="dk1"/>
                </a:solidFill>
                <a:latin typeface="Candara" panose="020E0502030303020204" pitchFamily="34" charset="0"/>
              </a:rPr>
              <a:t> Same as </a:t>
            </a:r>
            <a:r>
              <a:rPr lang="en-US" sz="1800" b="1" dirty="0">
                <a:solidFill>
                  <a:schemeClr val="dk1"/>
                </a:solidFill>
                <a:latin typeface="Candara" panose="020E0502030303020204" pitchFamily="34" charset="0"/>
              </a:rPr>
              <a:t>OSI model</a:t>
            </a:r>
          </a:p>
          <a:p>
            <a:pPr>
              <a:buClr>
                <a:schemeClr val="dk1"/>
              </a:buClr>
              <a:buSzPct val="100000"/>
              <a:buFont typeface="Arial"/>
              <a:buChar char="•"/>
            </a:pPr>
            <a:r>
              <a:rPr lang="en-US" sz="1800" dirty="0">
                <a:solidFill>
                  <a:srgbClr val="669900"/>
                </a:solidFill>
                <a:latin typeface="Candara" panose="020E0502030303020204" pitchFamily="34" charset="0"/>
              </a:rPr>
              <a:t> </a:t>
            </a:r>
            <a:r>
              <a:rPr lang="en-US" sz="1800" b="1" dirty="0">
                <a:solidFill>
                  <a:srgbClr val="669900"/>
                </a:solidFill>
                <a:latin typeface="Candara" panose="020E0502030303020204" pitchFamily="34" charset="0"/>
              </a:rPr>
              <a:t>Information</a:t>
            </a:r>
          </a:p>
          <a:p>
            <a:pPr marL="457200" lvl="1">
              <a:buClr>
                <a:schemeClr val="dk1"/>
              </a:buClr>
              <a:buSzPct val="100000"/>
              <a:buFont typeface="Arial"/>
              <a:buChar char="•"/>
            </a:pPr>
            <a:r>
              <a:rPr lang="en-US" sz="1800" dirty="0">
                <a:solidFill>
                  <a:schemeClr val="dk1"/>
                </a:solidFill>
                <a:latin typeface="Candara" panose="020E0502030303020204" pitchFamily="34" charset="0"/>
              </a:rPr>
              <a:t> Same as OSI, but </a:t>
            </a:r>
            <a:r>
              <a:rPr lang="en-US" sz="1800" b="1" dirty="0">
                <a:solidFill>
                  <a:schemeClr val="dk1"/>
                </a:solidFill>
                <a:latin typeface="Candara" panose="020E0502030303020204" pitchFamily="34" charset="0"/>
              </a:rPr>
              <a:t>scalar</a:t>
            </a:r>
          </a:p>
          <a:p>
            <a:pPr>
              <a:buClr>
                <a:schemeClr val="dk1"/>
              </a:buClr>
              <a:buSzPct val="100000"/>
              <a:buFont typeface="Arial"/>
              <a:buChar char="•"/>
            </a:pPr>
            <a:r>
              <a:rPr lang="en-US" sz="1800" dirty="0">
                <a:solidFill>
                  <a:srgbClr val="669900"/>
                </a:solidFill>
                <a:latin typeface="Candara" panose="020E0502030303020204" pitchFamily="34" charset="0"/>
              </a:rPr>
              <a:t> </a:t>
            </a:r>
            <a:r>
              <a:rPr lang="en-US" sz="1800" b="1" dirty="0">
                <a:solidFill>
                  <a:srgbClr val="669900"/>
                </a:solidFill>
                <a:latin typeface="Candara" panose="020E0502030303020204" pitchFamily="34" charset="0"/>
              </a:rPr>
              <a:t>Communication</a:t>
            </a:r>
          </a:p>
          <a:p>
            <a:pPr marL="457200" lvl="1">
              <a:buClr>
                <a:schemeClr val="dk1"/>
              </a:buClr>
              <a:buSzPct val="100000"/>
              <a:buFont typeface="Arial"/>
              <a:buChar char="•"/>
            </a:pPr>
            <a:r>
              <a:rPr lang="en-US" sz="1800" dirty="0">
                <a:solidFill>
                  <a:schemeClr val="bg2"/>
                </a:solidFill>
                <a:latin typeface="Candara" panose="020E0502030303020204" pitchFamily="34" charset="0"/>
              </a:rPr>
              <a:t> Messages less complex than OSI </a:t>
            </a:r>
            <a:r>
              <a:rPr lang="en-US" sz="1800" dirty="0" smtClean="0">
                <a:solidFill>
                  <a:schemeClr val="bg2"/>
                </a:solidFill>
                <a:latin typeface="Candara" panose="020E0502030303020204" pitchFamily="34" charset="0"/>
              </a:rPr>
              <a:t>and unidirectional </a:t>
            </a:r>
            <a:endParaRPr lang="en-US" sz="1800" dirty="0">
              <a:solidFill>
                <a:schemeClr val="bg2"/>
              </a:solidFill>
              <a:latin typeface="Candara" panose="020E0502030303020204" pitchFamily="34" charset="0"/>
            </a:endParaRPr>
          </a:p>
          <a:p>
            <a:pPr marL="457200" lvl="1">
              <a:buClr>
                <a:schemeClr val="dk1"/>
              </a:buClr>
              <a:buSzPct val="100000"/>
              <a:buFont typeface="Arial"/>
              <a:buChar char="•"/>
            </a:pPr>
            <a:r>
              <a:rPr lang="en-US" sz="1800" dirty="0">
                <a:solidFill>
                  <a:schemeClr val="dk1"/>
                </a:solidFill>
                <a:latin typeface="Candara" panose="020E0502030303020204" pitchFamily="34" charset="0"/>
              </a:rPr>
              <a:t> Transfer structure (PDU)</a:t>
            </a:r>
          </a:p>
          <a:p>
            <a:pPr>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669900"/>
                </a:solidFill>
                <a:latin typeface="Candara" panose="020E0502030303020204" pitchFamily="34" charset="0"/>
              </a:rPr>
              <a:t>Functions</a:t>
            </a:r>
          </a:p>
          <a:p>
            <a:pPr marL="457200" lvl="1">
              <a:buClr>
                <a:schemeClr val="dk1"/>
              </a:buClr>
              <a:buSzPct val="100000"/>
              <a:buFont typeface="Arial"/>
              <a:buChar char="•"/>
            </a:pPr>
            <a:r>
              <a:rPr lang="en-US" sz="1800" b="1" dirty="0">
                <a:solidFill>
                  <a:schemeClr val="dk1"/>
                </a:solidFill>
                <a:latin typeface="Candara" panose="020E0502030303020204" pitchFamily="34" charset="0"/>
              </a:rPr>
              <a:t> Application functions</a:t>
            </a:r>
          </a:p>
          <a:p>
            <a:pPr marL="1200150" lvl="2" indent="-285750">
              <a:buClr>
                <a:schemeClr val="dk1"/>
              </a:buClr>
              <a:buSzPct val="100000"/>
              <a:buFont typeface="Arial" panose="020B0604020202020204" pitchFamily="34" charset="0"/>
              <a:buChar char="•"/>
            </a:pPr>
            <a:r>
              <a:rPr lang="en-US" sz="1800" dirty="0">
                <a:solidFill>
                  <a:srgbClr val="0070C0"/>
                </a:solidFill>
                <a:latin typeface="Candara" panose="020E0502030303020204" pitchFamily="34" charset="0"/>
              </a:rPr>
              <a:t> Fault management</a:t>
            </a:r>
          </a:p>
          <a:p>
            <a:pPr marL="1200150" lvl="2" indent="-285750">
              <a:buClr>
                <a:schemeClr val="dk1"/>
              </a:buClr>
              <a:buSzPct val="100000"/>
              <a:buFont typeface="Arial" panose="020B0604020202020204" pitchFamily="34" charset="0"/>
              <a:buChar char="•"/>
            </a:pPr>
            <a:r>
              <a:rPr lang="en-US" sz="1800" dirty="0">
                <a:solidFill>
                  <a:srgbClr val="0070C0"/>
                </a:solidFill>
                <a:latin typeface="Candara" panose="020E0502030303020204" pitchFamily="34" charset="0"/>
              </a:rPr>
              <a:t> Configuration management</a:t>
            </a:r>
          </a:p>
          <a:p>
            <a:pPr marL="1200150" lvl="2" indent="-285750">
              <a:buClr>
                <a:schemeClr val="dk1"/>
              </a:buClr>
              <a:buSzPct val="100000"/>
              <a:buFont typeface="Arial" panose="020B0604020202020204" pitchFamily="34" charset="0"/>
              <a:buChar char="•"/>
            </a:pPr>
            <a:r>
              <a:rPr lang="en-US" sz="1800" dirty="0">
                <a:solidFill>
                  <a:srgbClr val="0070C0"/>
                </a:solidFill>
                <a:latin typeface="Candara" panose="020E0502030303020204" pitchFamily="34" charset="0"/>
              </a:rPr>
              <a:t> Account management</a:t>
            </a:r>
          </a:p>
          <a:p>
            <a:pPr marL="1200150" lvl="2" indent="-285750">
              <a:buClr>
                <a:schemeClr val="dk1"/>
              </a:buClr>
              <a:buSzPct val="100000"/>
              <a:buFont typeface="Arial" panose="020B0604020202020204" pitchFamily="34" charset="0"/>
              <a:buChar char="•"/>
            </a:pPr>
            <a:r>
              <a:rPr lang="en-US" sz="1800" dirty="0">
                <a:solidFill>
                  <a:srgbClr val="0070C0"/>
                </a:solidFill>
                <a:latin typeface="Candara" panose="020E0502030303020204" pitchFamily="34" charset="0"/>
              </a:rPr>
              <a:t> Performance management</a:t>
            </a:r>
          </a:p>
          <a:p>
            <a:pPr marL="1200150" lvl="2" indent="-285750">
              <a:buClr>
                <a:schemeClr val="dk1"/>
              </a:buClr>
              <a:buSzPct val="100000"/>
              <a:buFont typeface="Arial" panose="020B0604020202020204" pitchFamily="34" charset="0"/>
              <a:buChar char="•"/>
            </a:pPr>
            <a:r>
              <a:rPr lang="en-US" sz="1800" dirty="0">
                <a:solidFill>
                  <a:srgbClr val="0070C0"/>
                </a:solidFill>
                <a:latin typeface="Candara" panose="020E0502030303020204" pitchFamily="34" charset="0"/>
              </a:rPr>
              <a:t> Security management</a:t>
            </a:r>
          </a:p>
          <a:p>
            <a:endParaRPr sz="1800" dirty="0">
              <a:solidFill>
                <a:schemeClr val="dk1"/>
              </a:solidFill>
              <a:latin typeface="Candara" panose="020E0502030303020204" pitchFamily="34" charset="0"/>
            </a:endParaRPr>
          </a:p>
        </p:txBody>
      </p:sp>
      <p:cxnSp>
        <p:nvCxnSpPr>
          <p:cNvPr id="138" name="Shape 138"/>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139" name="Shape 139"/>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2" name="5-Point Star 11"/>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cxnSp>
        <p:nvCxnSpPr>
          <p:cNvPr id="145" name="Shape 145"/>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146" name="Shape 146"/>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147" name="Shape 14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148" name="Shape 148"/>
          <p:cNvSpPr txBox="1"/>
          <p:nvPr/>
        </p:nvSpPr>
        <p:spPr>
          <a:xfrm>
            <a:off x="3276600" y="1295401"/>
            <a:ext cx="5638800" cy="366711"/>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2000" dirty="0">
                <a:solidFill>
                  <a:schemeClr val="dk1"/>
                </a:solidFill>
                <a:latin typeface="Candara" panose="020E0502030303020204" pitchFamily="34" charset="0"/>
              </a:rPr>
              <a:t> </a:t>
            </a:r>
            <a:r>
              <a:rPr lang="en-US" sz="1600" dirty="0">
                <a:solidFill>
                  <a:schemeClr val="dk1"/>
                </a:solidFill>
                <a:latin typeface="Times New Roman"/>
                <a:ea typeface="Times New Roman"/>
                <a:cs typeface="Times New Roman"/>
                <a:sym typeface="Times New Roman"/>
              </a:rPr>
              <a:t> </a:t>
            </a:r>
          </a:p>
        </p:txBody>
      </p:sp>
      <p:sp>
        <p:nvSpPr>
          <p:cNvPr id="149" name="Shape 149"/>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150" name="Shape 150"/>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rPr>
              <a:t>TMN</a:t>
            </a:r>
            <a:r>
              <a:rPr lang="en-US" sz="3200" b="1" dirty="0">
                <a:solidFill>
                  <a:srgbClr val="0070C0"/>
                </a:solidFill>
                <a:latin typeface="Candara" panose="020E0502030303020204" pitchFamily="34" charset="0"/>
              </a:rPr>
              <a:t> Architecture</a:t>
            </a:r>
          </a:p>
        </p:txBody>
      </p:sp>
      <p:sp>
        <p:nvSpPr>
          <p:cNvPr id="151" name="Shape 151"/>
          <p:cNvSpPr txBox="1"/>
          <p:nvPr/>
        </p:nvSpPr>
        <p:spPr>
          <a:xfrm>
            <a:off x="2401824" y="1371601"/>
            <a:ext cx="9119616" cy="2473325"/>
          </a:xfrm>
          <a:prstGeom prst="rect">
            <a:avLst/>
          </a:prstGeom>
          <a:noFill/>
          <a:ln>
            <a:noFill/>
          </a:ln>
        </p:spPr>
        <p:txBody>
          <a:bodyPr lIns="91425" tIns="45700" rIns="91425" bIns="45700" anchor="t" anchorCtr="0">
            <a:noAutofit/>
          </a:bodyPr>
          <a:lstStyle/>
          <a:p>
            <a:pPr>
              <a:lnSpc>
                <a:spcPct val="130000"/>
              </a:lnSpc>
              <a:buClr>
                <a:schemeClr val="dk1"/>
              </a:buClr>
              <a:buSzPct val="100000"/>
              <a:buFont typeface="Arial"/>
              <a:buChar char="•"/>
            </a:pPr>
            <a:r>
              <a:rPr lang="en-US" sz="2400" dirty="0">
                <a:solidFill>
                  <a:schemeClr val="dk1"/>
                </a:solidFill>
                <a:latin typeface="Candara" panose="020E0502030303020204" pitchFamily="34" charset="0"/>
              </a:rPr>
              <a:t> Addresses management of </a:t>
            </a:r>
            <a:r>
              <a:rPr lang="en-US" sz="2400" b="1" dirty="0" smtClean="0">
                <a:solidFill>
                  <a:schemeClr val="dk1"/>
                </a:solidFill>
                <a:latin typeface="Candara" panose="020E0502030303020204" pitchFamily="34" charset="0"/>
              </a:rPr>
              <a:t>telecommunication</a:t>
            </a:r>
            <a:r>
              <a:rPr lang="en-US" sz="2400" b="1" dirty="0">
                <a:solidFill>
                  <a:schemeClr val="dk1"/>
                </a:solidFill>
                <a:latin typeface="Candara" panose="020E0502030303020204" pitchFamily="34" charset="0"/>
              </a:rPr>
              <a:t> </a:t>
            </a:r>
            <a:r>
              <a:rPr lang="en-US" sz="2400" b="1" dirty="0" smtClean="0">
                <a:solidFill>
                  <a:schemeClr val="dk1"/>
                </a:solidFill>
                <a:latin typeface="Candara" panose="020E0502030303020204" pitchFamily="34" charset="0"/>
              </a:rPr>
              <a:t>networks</a:t>
            </a:r>
            <a:endParaRPr lang="en-US" sz="2400" b="1" dirty="0">
              <a:solidFill>
                <a:schemeClr val="dk1"/>
              </a:solidFill>
              <a:latin typeface="Candara" panose="020E0502030303020204" pitchFamily="34" charset="0"/>
            </a:endParaRPr>
          </a:p>
          <a:p>
            <a:pPr>
              <a:lnSpc>
                <a:spcPct val="130000"/>
              </a:lnSpc>
              <a:buClr>
                <a:schemeClr val="dk1"/>
              </a:buClr>
              <a:buSzPct val="100000"/>
              <a:buFont typeface="Arial"/>
              <a:buChar char="•"/>
            </a:pPr>
            <a:r>
              <a:rPr lang="en-US" sz="2400" dirty="0">
                <a:solidFill>
                  <a:schemeClr val="dk1"/>
                </a:solidFill>
                <a:latin typeface="Candara" panose="020E0502030303020204" pitchFamily="34" charset="0"/>
              </a:rPr>
              <a:t> Based on OSI model</a:t>
            </a:r>
          </a:p>
          <a:p>
            <a:pPr>
              <a:lnSpc>
                <a:spcPct val="130000"/>
              </a:lnSpc>
              <a:buClr>
                <a:schemeClr val="dk1"/>
              </a:buClr>
              <a:buSzPct val="100000"/>
              <a:buFont typeface="Arial"/>
              <a:buChar char="•"/>
            </a:pPr>
            <a:r>
              <a:rPr lang="en-US" sz="2400" dirty="0">
                <a:solidFill>
                  <a:schemeClr val="dk1"/>
                </a:solidFill>
                <a:latin typeface="Candara" panose="020E0502030303020204" pitchFamily="34" charset="0"/>
              </a:rPr>
              <a:t> Superstructure on OSI network</a:t>
            </a:r>
          </a:p>
          <a:p>
            <a:pPr>
              <a:lnSpc>
                <a:spcPct val="130000"/>
              </a:lnSpc>
              <a:buClr>
                <a:schemeClr val="dk1"/>
              </a:buClr>
              <a:buSzPct val="100000"/>
              <a:buFont typeface="Arial"/>
              <a:buChar char="•"/>
            </a:pPr>
            <a:r>
              <a:rPr lang="en-US" sz="2400" dirty="0">
                <a:solidFill>
                  <a:schemeClr val="dk1"/>
                </a:solidFill>
                <a:latin typeface="Candara" panose="020E0502030303020204" pitchFamily="34" charset="0"/>
              </a:rPr>
              <a:t> Addresses network, service, and </a:t>
            </a:r>
            <a:r>
              <a:rPr lang="en-US" sz="2400" dirty="0" smtClean="0">
                <a:solidFill>
                  <a:schemeClr val="dk1"/>
                </a:solidFill>
                <a:latin typeface="Candara" panose="020E0502030303020204" pitchFamily="34" charset="0"/>
              </a:rPr>
              <a:t>business </a:t>
            </a:r>
            <a:r>
              <a:rPr lang="en-US" sz="2400" dirty="0">
                <a:solidFill>
                  <a:schemeClr val="dk1"/>
                </a:solidFill>
                <a:latin typeface="Candara" panose="020E0502030303020204" pitchFamily="34" charset="0"/>
              </a:rPr>
              <a:t>management</a:t>
            </a:r>
          </a:p>
        </p:txBody>
      </p:sp>
      <p:cxnSp>
        <p:nvCxnSpPr>
          <p:cNvPr id="152" name="Shape 152"/>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153" name="Shape 153"/>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54" name="Shape 15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cxnSp>
        <p:nvCxnSpPr>
          <p:cNvPr id="161" name="Shape 16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162" name="Shape 162"/>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63" name="Shape 163"/>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164" name="Shape 164"/>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Organizational Model</a:t>
            </a:r>
          </a:p>
        </p:txBody>
      </p:sp>
      <p:sp>
        <p:nvSpPr>
          <p:cNvPr id="165" name="Shape 165"/>
          <p:cNvSpPr txBox="1"/>
          <p:nvPr/>
        </p:nvSpPr>
        <p:spPr>
          <a:xfrm>
            <a:off x="1755648" y="1219201"/>
            <a:ext cx="9656064" cy="6059423"/>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Manager</a:t>
            </a:r>
          </a:p>
          <a:p>
            <a:pPr marL="457200" lvl="1">
              <a:buClr>
                <a:schemeClr val="dk1"/>
              </a:buClr>
              <a:buSzPct val="100000"/>
              <a:buFont typeface="Arial"/>
              <a:buChar char="•"/>
            </a:pPr>
            <a:r>
              <a:rPr lang="en-US" sz="2400" dirty="0">
                <a:solidFill>
                  <a:schemeClr val="dk1"/>
                </a:solidFill>
                <a:latin typeface="Candara" panose="020E0502030303020204" pitchFamily="34" charset="0"/>
              </a:rPr>
              <a:t> Sends requests to agents</a:t>
            </a:r>
          </a:p>
          <a:p>
            <a:pPr marL="457200" lvl="1">
              <a:buClr>
                <a:schemeClr val="dk1"/>
              </a:buClr>
              <a:buSzPct val="100000"/>
              <a:buFont typeface="Arial"/>
              <a:buChar char="•"/>
            </a:pPr>
            <a:r>
              <a:rPr lang="en-US" sz="2400" dirty="0">
                <a:solidFill>
                  <a:schemeClr val="dk1"/>
                </a:solidFill>
                <a:latin typeface="Candara" panose="020E0502030303020204" pitchFamily="34" charset="0"/>
              </a:rPr>
              <a:t> Monitors alarms</a:t>
            </a:r>
          </a:p>
          <a:p>
            <a:pPr marL="457200" lvl="1">
              <a:buClr>
                <a:schemeClr val="dk1"/>
              </a:buClr>
              <a:buSzPct val="100000"/>
              <a:buFont typeface="Arial"/>
              <a:buChar char="•"/>
            </a:pPr>
            <a:r>
              <a:rPr lang="en-US" sz="2400" dirty="0">
                <a:solidFill>
                  <a:schemeClr val="dk1"/>
                </a:solidFill>
                <a:latin typeface="Candara" panose="020E0502030303020204" pitchFamily="34" charset="0"/>
              </a:rPr>
              <a:t> Houses applications</a:t>
            </a:r>
          </a:p>
          <a:p>
            <a:pPr marL="457200" lvl="1">
              <a:buClr>
                <a:schemeClr val="dk1"/>
              </a:buClr>
              <a:buSzPct val="100000"/>
              <a:buFont typeface="Arial"/>
              <a:buChar char="•"/>
            </a:pPr>
            <a:r>
              <a:rPr lang="en-US" sz="2400" dirty="0">
                <a:solidFill>
                  <a:schemeClr val="dk1"/>
                </a:solidFill>
                <a:latin typeface="Candara" panose="020E0502030303020204" pitchFamily="34" charset="0"/>
              </a:rPr>
              <a:t> Provides user interface</a:t>
            </a:r>
          </a:p>
          <a:p>
            <a:pPr>
              <a:buClr>
                <a:schemeClr val="dk1"/>
              </a:buClr>
              <a:buSzPct val="100000"/>
              <a:buFont typeface="Arial"/>
              <a:buChar char="•"/>
            </a:pPr>
            <a:endParaRPr lang="en-US" sz="2400" dirty="0" smtClean="0">
              <a:solidFill>
                <a:schemeClr val="dk1"/>
              </a:solidFill>
              <a:latin typeface="Candara" panose="020E0502030303020204" pitchFamily="34" charset="0"/>
            </a:endParaRPr>
          </a:p>
          <a:p>
            <a:pPr>
              <a:buClr>
                <a:schemeClr val="dk1"/>
              </a:buClr>
              <a:buSzPct val="100000"/>
              <a:buFont typeface="Arial"/>
              <a:buChar char="•"/>
            </a:pPr>
            <a:r>
              <a:rPr lang="en-US" sz="2400" b="1" dirty="0" smtClean="0">
                <a:solidFill>
                  <a:srgbClr val="0070C0"/>
                </a:solidFill>
                <a:latin typeface="Candara" panose="020E0502030303020204" pitchFamily="34" charset="0"/>
              </a:rPr>
              <a:t>Agent</a:t>
            </a:r>
            <a:endParaRPr lang="en-US" sz="2400" b="1" dirty="0">
              <a:solidFill>
                <a:srgbClr val="0070C0"/>
              </a:solidFill>
              <a:latin typeface="Candara" panose="020E0502030303020204" pitchFamily="34" charset="0"/>
            </a:endParaRPr>
          </a:p>
          <a:p>
            <a:pPr marL="457200" lvl="1">
              <a:buClr>
                <a:schemeClr val="dk1"/>
              </a:buClr>
              <a:buSzPct val="100000"/>
              <a:buFont typeface="Arial"/>
              <a:buChar char="•"/>
            </a:pPr>
            <a:r>
              <a:rPr lang="en-US" sz="2400" dirty="0">
                <a:solidFill>
                  <a:schemeClr val="dk1"/>
                </a:solidFill>
                <a:latin typeface="Candara" panose="020E0502030303020204" pitchFamily="34" charset="0"/>
              </a:rPr>
              <a:t> Gathers information from objects</a:t>
            </a:r>
          </a:p>
          <a:p>
            <a:pPr marL="457200" lvl="1">
              <a:buClr>
                <a:schemeClr val="dk1"/>
              </a:buClr>
              <a:buSzPct val="100000"/>
              <a:buFont typeface="Arial"/>
              <a:buChar char="•"/>
            </a:pPr>
            <a:r>
              <a:rPr lang="en-US" sz="2400" dirty="0">
                <a:solidFill>
                  <a:schemeClr val="dk1"/>
                </a:solidFill>
                <a:latin typeface="Candara" panose="020E0502030303020204" pitchFamily="34" charset="0"/>
              </a:rPr>
              <a:t> Configures parameters of objects</a:t>
            </a:r>
          </a:p>
          <a:p>
            <a:pPr marL="457200" lvl="1">
              <a:buClr>
                <a:schemeClr val="dk1"/>
              </a:buClr>
              <a:buSzPct val="100000"/>
              <a:buFont typeface="Arial"/>
              <a:buChar char="•"/>
            </a:pPr>
            <a:r>
              <a:rPr lang="en-US" sz="2400" dirty="0">
                <a:solidFill>
                  <a:schemeClr val="dk1"/>
                </a:solidFill>
                <a:latin typeface="Candara" panose="020E0502030303020204" pitchFamily="34" charset="0"/>
              </a:rPr>
              <a:t> Responds to managers’ requests</a:t>
            </a:r>
          </a:p>
          <a:p>
            <a:pPr marL="457200" lvl="1">
              <a:buClr>
                <a:schemeClr val="dk1"/>
              </a:buClr>
              <a:buSzPct val="100000"/>
              <a:buFont typeface="Arial"/>
              <a:buChar char="•"/>
            </a:pPr>
            <a:r>
              <a:rPr lang="en-US" sz="2400" dirty="0">
                <a:solidFill>
                  <a:schemeClr val="dk1"/>
                </a:solidFill>
                <a:latin typeface="Candara" panose="020E0502030303020204" pitchFamily="34" charset="0"/>
              </a:rPr>
              <a:t> Generates alarms and sends them </a:t>
            </a:r>
            <a:r>
              <a:rPr lang="en-US" sz="2400" dirty="0" smtClean="0">
                <a:solidFill>
                  <a:schemeClr val="dk1"/>
                </a:solidFill>
                <a:latin typeface="Candara" panose="020E0502030303020204" pitchFamily="34" charset="0"/>
              </a:rPr>
              <a:t>to</a:t>
            </a:r>
            <a:r>
              <a:rPr lang="en-US" sz="2400" dirty="0">
                <a:solidFill>
                  <a:schemeClr val="dk1"/>
                </a:solidFill>
                <a:latin typeface="Candara" panose="020E0502030303020204" pitchFamily="34" charset="0"/>
              </a:rPr>
              <a:t> </a:t>
            </a:r>
            <a:r>
              <a:rPr lang="en-US" sz="2400" dirty="0" smtClean="0">
                <a:solidFill>
                  <a:schemeClr val="dk1"/>
                </a:solidFill>
                <a:latin typeface="Candara" panose="020E0502030303020204" pitchFamily="34" charset="0"/>
              </a:rPr>
              <a:t>managers</a:t>
            </a:r>
            <a:endParaRPr lang="en-US" sz="2400" dirty="0">
              <a:solidFill>
                <a:schemeClr val="dk1"/>
              </a:solidFill>
              <a:latin typeface="Candara" panose="020E0502030303020204" pitchFamily="34" charset="0"/>
            </a:endParaRPr>
          </a:p>
          <a:p>
            <a:pPr>
              <a:buClr>
                <a:schemeClr val="dk1"/>
              </a:buClr>
              <a:buSzPct val="100000"/>
              <a:buFont typeface="Arial"/>
              <a:buChar char="•"/>
            </a:pPr>
            <a:endParaRPr lang="en-US" sz="2400" b="1" dirty="0" smtClean="0">
              <a:solidFill>
                <a:srgbClr val="0070C0"/>
              </a:solidFill>
              <a:latin typeface="Candara" panose="020E0502030303020204" pitchFamily="34" charset="0"/>
            </a:endParaRPr>
          </a:p>
          <a:p>
            <a:pPr>
              <a:buClr>
                <a:schemeClr val="dk1"/>
              </a:buClr>
              <a:buSzPct val="100000"/>
              <a:buFont typeface="Arial"/>
              <a:buChar char="•"/>
            </a:pPr>
            <a:r>
              <a:rPr lang="en-US" sz="2400" b="1" dirty="0" smtClean="0">
                <a:solidFill>
                  <a:srgbClr val="0070C0"/>
                </a:solidFill>
                <a:latin typeface="Candara" panose="020E0502030303020204" pitchFamily="34" charset="0"/>
              </a:rPr>
              <a:t>Managed </a:t>
            </a:r>
            <a:r>
              <a:rPr lang="en-US" sz="2400" b="1" dirty="0">
                <a:solidFill>
                  <a:srgbClr val="0070C0"/>
                </a:solidFill>
                <a:latin typeface="Candara" panose="020E0502030303020204" pitchFamily="34" charset="0"/>
              </a:rPr>
              <a:t>object</a:t>
            </a:r>
          </a:p>
          <a:p>
            <a:pPr marL="457200" lvl="1">
              <a:buClr>
                <a:schemeClr val="dk1"/>
              </a:buClr>
              <a:buSzPct val="100000"/>
              <a:buFont typeface="Arial"/>
              <a:buChar char="•"/>
            </a:pPr>
            <a:r>
              <a:rPr lang="en-US" sz="2400" dirty="0">
                <a:solidFill>
                  <a:schemeClr val="dk1"/>
                </a:solidFill>
                <a:latin typeface="Candara" panose="020E0502030303020204" pitchFamily="34" charset="0"/>
              </a:rPr>
              <a:t> Network element that is managed</a:t>
            </a:r>
          </a:p>
          <a:p>
            <a:pPr marL="457200" lvl="1">
              <a:buClr>
                <a:schemeClr val="dk1"/>
              </a:buClr>
              <a:buSzPct val="100000"/>
              <a:buFont typeface="Arial"/>
              <a:buChar char="•"/>
            </a:pPr>
            <a:r>
              <a:rPr lang="en-US" sz="2400" dirty="0">
                <a:solidFill>
                  <a:schemeClr val="dk1"/>
                </a:solidFill>
                <a:latin typeface="Candara" panose="020E0502030303020204" pitchFamily="34" charset="0"/>
              </a:rPr>
              <a:t> Houses management agent</a:t>
            </a:r>
          </a:p>
          <a:p>
            <a:pPr marL="457200" lvl="1">
              <a:buClr>
                <a:schemeClr val="dk1"/>
              </a:buClr>
              <a:buSzPct val="100000"/>
              <a:buFont typeface="Arial"/>
              <a:buChar char="•"/>
            </a:pPr>
            <a:r>
              <a:rPr lang="en-US" sz="2400" dirty="0">
                <a:solidFill>
                  <a:schemeClr val="dk1"/>
                </a:solidFill>
                <a:latin typeface="Candara" panose="020E0502030303020204" pitchFamily="34" charset="0"/>
              </a:rPr>
              <a:t> All objects are not managed / manageable</a:t>
            </a:r>
          </a:p>
        </p:txBody>
      </p:sp>
      <p:cxnSp>
        <p:nvCxnSpPr>
          <p:cNvPr id="166" name="Shape 166"/>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167" name="Shape 167"/>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68" name="Shape 16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0" name="5-Point Star 9"/>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Shape 174"/>
          <p:cNvSpPr txBox="1"/>
          <p:nvPr/>
        </p:nvSpPr>
        <p:spPr>
          <a:xfrm>
            <a:off x="310896" y="5402478"/>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76" name="Shape 176"/>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pic>
        <p:nvPicPr>
          <p:cNvPr id="177" name="Shape 177"/>
          <p:cNvPicPr preferRelativeResize="0"/>
          <p:nvPr/>
        </p:nvPicPr>
        <p:blipFill rotWithShape="1">
          <a:blip r:embed="rId3">
            <a:alphaModFix/>
          </a:blip>
          <a:srcRect/>
          <a:stretch/>
        </p:blipFill>
        <p:spPr>
          <a:xfrm>
            <a:off x="2653260" y="1039367"/>
            <a:ext cx="8090426" cy="4824793"/>
          </a:xfrm>
          <a:prstGeom prst="rect">
            <a:avLst/>
          </a:prstGeom>
          <a:noFill/>
          <a:ln>
            <a:noFill/>
          </a:ln>
        </p:spPr>
      </p:pic>
      <p:sp>
        <p:nvSpPr>
          <p:cNvPr id="180" name="Shape 180"/>
          <p:cNvSpPr txBox="1"/>
          <p:nvPr/>
        </p:nvSpPr>
        <p:spPr>
          <a:xfrm>
            <a:off x="1182692" y="60073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Two-Tier Model</a:t>
            </a:r>
          </a:p>
        </p:txBody>
      </p:sp>
      <p:sp>
        <p:nvSpPr>
          <p:cNvPr id="181" name="Shape 181"/>
          <p:cNvSpPr txBox="1"/>
          <p:nvPr/>
        </p:nvSpPr>
        <p:spPr>
          <a:xfrm>
            <a:off x="694944" y="6041036"/>
            <a:ext cx="11301984" cy="2444596"/>
          </a:xfrm>
          <a:prstGeom prst="rect">
            <a:avLst/>
          </a:prstGeom>
          <a:noFill/>
          <a:ln>
            <a:noFill/>
          </a:ln>
        </p:spPr>
        <p:txBody>
          <a:bodyPr lIns="91425" tIns="45700" rIns="91425" bIns="45700" anchor="t" anchorCtr="0">
            <a:noAutofit/>
          </a:bodyPr>
          <a:lstStyle/>
          <a:p>
            <a:pPr>
              <a:spcAft>
                <a:spcPts val="12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Agent built into network element</a:t>
            </a:r>
            <a:br>
              <a:rPr lang="en-US" sz="1800" b="1"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Example: Managed hub, managed router</a:t>
            </a:r>
          </a:p>
          <a:p>
            <a:pPr>
              <a:spcAft>
                <a:spcPts val="12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An agent can manage multiple elements</a:t>
            </a:r>
            <a:br>
              <a:rPr lang="en-US" sz="1800" b="1"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Example: Switched hub, ATM switch</a:t>
            </a:r>
          </a:p>
          <a:p>
            <a:pPr>
              <a:spcAft>
                <a:spcPts val="12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MDB is a physical database</a:t>
            </a:r>
          </a:p>
          <a:p>
            <a:pPr>
              <a:spcAft>
                <a:spcPts val="12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Unmanaged objects are network </a:t>
            </a:r>
            <a:r>
              <a:rPr lang="en-US" sz="1800" b="1" dirty="0" smtClean="0">
                <a:solidFill>
                  <a:schemeClr val="dk1"/>
                </a:solidFill>
                <a:latin typeface="Candara" panose="020E0502030303020204" pitchFamily="34" charset="0"/>
              </a:rPr>
              <a:t>elements that </a:t>
            </a:r>
            <a:r>
              <a:rPr lang="en-US" sz="1800" b="1" dirty="0">
                <a:solidFill>
                  <a:schemeClr val="dk1"/>
                </a:solidFill>
                <a:latin typeface="Candara" panose="020E0502030303020204" pitchFamily="34" charset="0"/>
              </a:rPr>
              <a:t>are not managed </a:t>
            </a:r>
            <a:r>
              <a:rPr lang="en-US" sz="1800" dirty="0">
                <a:solidFill>
                  <a:schemeClr val="dk1"/>
                </a:solidFill>
                <a:latin typeface="Candara" panose="020E0502030303020204" pitchFamily="34" charset="0"/>
              </a:rPr>
              <a:t>- both physical (</a:t>
            </a:r>
            <a:r>
              <a:rPr lang="en-US" sz="1800" dirty="0" smtClean="0">
                <a:solidFill>
                  <a:schemeClr val="dk1"/>
                </a:solidFill>
                <a:latin typeface="Candara" panose="020E0502030303020204" pitchFamily="34" charset="0"/>
              </a:rPr>
              <a:t>unmanaged</a:t>
            </a:r>
            <a:r>
              <a:rPr lang="en-US" sz="1800" dirty="0">
                <a:solidFill>
                  <a:schemeClr val="dk1"/>
                </a:solidFill>
                <a:latin typeface="Candara" panose="020E0502030303020204" pitchFamily="34" charset="0"/>
              </a:rPr>
              <a:t> </a:t>
            </a:r>
            <a:r>
              <a:rPr lang="en-US" sz="1800" dirty="0" smtClean="0">
                <a:solidFill>
                  <a:schemeClr val="dk1"/>
                </a:solidFill>
                <a:latin typeface="Candara" panose="020E0502030303020204" pitchFamily="34" charset="0"/>
              </a:rPr>
              <a:t>hub</a:t>
            </a:r>
            <a:r>
              <a:rPr lang="en-US" sz="1800" dirty="0">
                <a:solidFill>
                  <a:schemeClr val="dk1"/>
                </a:solidFill>
                <a:latin typeface="Candara" panose="020E0502030303020204" pitchFamily="34" charset="0"/>
              </a:rPr>
              <a:t>) and logical (passive elements)</a:t>
            </a:r>
          </a:p>
        </p:txBody>
      </p:sp>
      <p:cxnSp>
        <p:nvCxnSpPr>
          <p:cNvPr id="182" name="Shape 182"/>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183" name="Shape 183"/>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2" name="Rectangle 1"/>
          <p:cNvSpPr/>
          <p:nvPr/>
        </p:nvSpPr>
        <p:spPr>
          <a:xfrm>
            <a:off x="7662537" y="1006858"/>
            <a:ext cx="875561" cy="307777"/>
          </a:xfrm>
          <a:prstGeom prst="rect">
            <a:avLst/>
          </a:prstGeom>
        </p:spPr>
        <p:txBody>
          <a:bodyPr wrap="none">
            <a:spAutoFit/>
          </a:bodyPr>
          <a:lstStyle/>
          <a:p>
            <a:r>
              <a:rPr lang="en-US" b="1" dirty="0">
                <a:solidFill>
                  <a:srgbClr val="0070C0"/>
                </a:solidFill>
                <a:latin typeface="Candara" panose="020E0502030303020204" pitchFamily="34" charset="0"/>
              </a:rPr>
              <a:t>Manager</a:t>
            </a:r>
            <a:endParaRPr lang="en-US" dirty="0"/>
          </a:p>
        </p:txBody>
      </p:sp>
      <p:sp>
        <p:nvSpPr>
          <p:cNvPr id="10" name="5-Point Star 9"/>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cxnSp>
        <p:nvCxnSpPr>
          <p:cNvPr id="189" name="Shape 189"/>
          <p:cNvCxnSpPr/>
          <p:nvPr/>
        </p:nvCxnSpPr>
        <p:spPr>
          <a:xfrm>
            <a:off x="3200400" y="5941221"/>
            <a:ext cx="5638800" cy="0"/>
          </a:xfrm>
          <a:prstGeom prst="straightConnector1">
            <a:avLst/>
          </a:prstGeom>
          <a:noFill/>
          <a:ln w="12700" cap="rnd" cmpd="sng">
            <a:solidFill>
              <a:schemeClr val="dk1"/>
            </a:solidFill>
            <a:prstDash val="solid"/>
            <a:miter/>
            <a:headEnd type="none" w="med" len="med"/>
            <a:tailEnd type="none" w="med" len="med"/>
          </a:ln>
        </p:spPr>
      </p:cxnSp>
      <p:sp>
        <p:nvSpPr>
          <p:cNvPr id="190" name="Shape 190"/>
          <p:cNvSpPr txBox="1"/>
          <p:nvPr/>
        </p:nvSpPr>
        <p:spPr>
          <a:xfrm>
            <a:off x="2590800" y="5941221"/>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191" name="Shape 19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192" name="Shape 192"/>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pic>
        <p:nvPicPr>
          <p:cNvPr id="193" name="Shape 193"/>
          <p:cNvPicPr preferRelativeResize="0"/>
          <p:nvPr/>
        </p:nvPicPr>
        <p:blipFill rotWithShape="1">
          <a:blip r:embed="rId3">
            <a:alphaModFix/>
          </a:blip>
          <a:srcRect/>
          <a:stretch/>
        </p:blipFill>
        <p:spPr>
          <a:xfrm>
            <a:off x="2146092" y="1295400"/>
            <a:ext cx="8575996" cy="4253710"/>
          </a:xfrm>
          <a:prstGeom prst="rect">
            <a:avLst/>
          </a:prstGeom>
          <a:noFill/>
          <a:ln>
            <a:noFill/>
          </a:ln>
        </p:spPr>
      </p:pic>
      <p:sp>
        <p:nvSpPr>
          <p:cNvPr id="194" name="Shape 19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195" name="Shape 195"/>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Three-Tier Model</a:t>
            </a:r>
          </a:p>
        </p:txBody>
      </p:sp>
      <p:sp>
        <p:nvSpPr>
          <p:cNvPr id="196" name="Shape 196"/>
          <p:cNvSpPr txBox="1"/>
          <p:nvPr/>
        </p:nvSpPr>
        <p:spPr>
          <a:xfrm>
            <a:off x="3108324" y="6333333"/>
            <a:ext cx="7166483" cy="1616074"/>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b="1" dirty="0">
                <a:solidFill>
                  <a:schemeClr val="dk1"/>
                </a:solidFill>
                <a:latin typeface="Candara" panose="020E0502030303020204" pitchFamily="34" charset="0"/>
              </a:rPr>
              <a:t> Middle layer plays the dual role</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Agent to the top-level manager</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Manager to the managed objects</a:t>
            </a:r>
          </a:p>
          <a:p>
            <a:pPr>
              <a:lnSpc>
                <a:spcPct val="150000"/>
              </a:lnSpc>
              <a:buClr>
                <a:schemeClr val="dk1"/>
              </a:buClr>
              <a:buSzPct val="100000"/>
              <a:buFont typeface="Arial"/>
              <a:buChar char="•"/>
            </a:pPr>
            <a:r>
              <a:rPr lang="en-US" sz="2000" b="1" dirty="0">
                <a:solidFill>
                  <a:schemeClr val="dk1"/>
                </a:solidFill>
                <a:latin typeface="Candara" panose="020E0502030303020204" pitchFamily="34" charset="0"/>
              </a:rPr>
              <a:t> Example of middle level: Remote </a:t>
            </a:r>
            <a:r>
              <a:rPr lang="en-US" sz="2000" b="1" dirty="0" smtClean="0">
                <a:solidFill>
                  <a:schemeClr val="dk1"/>
                </a:solidFill>
                <a:latin typeface="Candara" panose="020E0502030303020204" pitchFamily="34" charset="0"/>
              </a:rPr>
              <a:t>monitoring</a:t>
            </a:r>
            <a:r>
              <a:rPr lang="en-US" sz="2000" b="1" dirty="0">
                <a:solidFill>
                  <a:schemeClr val="dk1"/>
                </a:solidFill>
                <a:latin typeface="Candara" panose="020E0502030303020204" pitchFamily="34" charset="0"/>
              </a:rPr>
              <a:t> </a:t>
            </a:r>
            <a:r>
              <a:rPr lang="en-US" sz="2000" b="1" dirty="0" smtClean="0">
                <a:solidFill>
                  <a:schemeClr val="dk1"/>
                </a:solidFill>
                <a:latin typeface="Candara" panose="020E0502030303020204" pitchFamily="34" charset="0"/>
              </a:rPr>
              <a:t>agent </a:t>
            </a:r>
            <a:r>
              <a:rPr lang="en-US" sz="2000" b="1" dirty="0">
                <a:solidFill>
                  <a:schemeClr val="dk1"/>
                </a:solidFill>
                <a:latin typeface="Candara" panose="020E0502030303020204" pitchFamily="34" charset="0"/>
              </a:rPr>
              <a:t>(RMON)</a:t>
            </a:r>
          </a:p>
        </p:txBody>
      </p:sp>
      <p:cxnSp>
        <p:nvCxnSpPr>
          <p:cNvPr id="197" name="Shape 197"/>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198" name="Shape 198"/>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99" name="Shape 19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3" name="5-Point Star 12"/>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cxnSp>
        <p:nvCxnSpPr>
          <p:cNvPr id="204" name="Shape 204"/>
          <p:cNvCxnSpPr/>
          <p:nvPr/>
        </p:nvCxnSpPr>
        <p:spPr>
          <a:xfrm>
            <a:off x="2289048" y="6257544"/>
            <a:ext cx="5638800" cy="0"/>
          </a:xfrm>
          <a:prstGeom prst="straightConnector1">
            <a:avLst/>
          </a:prstGeom>
          <a:noFill/>
          <a:ln w="12700" cap="rnd" cmpd="sng">
            <a:solidFill>
              <a:schemeClr val="dk1"/>
            </a:solidFill>
            <a:prstDash val="solid"/>
            <a:miter/>
            <a:headEnd type="none" w="med" len="med"/>
            <a:tailEnd type="none" w="med" len="med"/>
          </a:ln>
        </p:spPr>
      </p:cxnSp>
      <p:sp>
        <p:nvSpPr>
          <p:cNvPr id="205" name="Shape 205"/>
          <p:cNvSpPr txBox="1"/>
          <p:nvPr/>
        </p:nvSpPr>
        <p:spPr>
          <a:xfrm>
            <a:off x="533400" y="6245352"/>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206" name="Shape 20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pic>
        <p:nvPicPr>
          <p:cNvPr id="207" name="Shape 207"/>
          <p:cNvPicPr preferRelativeResize="0"/>
          <p:nvPr/>
        </p:nvPicPr>
        <p:blipFill rotWithShape="1">
          <a:blip r:embed="rId3">
            <a:alphaModFix/>
          </a:blip>
          <a:srcRect/>
          <a:stretch/>
        </p:blipFill>
        <p:spPr>
          <a:xfrm>
            <a:off x="2443179" y="1295401"/>
            <a:ext cx="6188757" cy="4951812"/>
          </a:xfrm>
          <a:prstGeom prst="rect">
            <a:avLst/>
          </a:prstGeom>
          <a:noFill/>
          <a:ln>
            <a:noFill/>
          </a:ln>
        </p:spPr>
      </p:pic>
      <p:sp>
        <p:nvSpPr>
          <p:cNvPr id="208" name="Shape 208"/>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209" name="Shape 209"/>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600" b="1" dirty="0">
                <a:solidFill>
                  <a:srgbClr val="0070C0"/>
                </a:solidFill>
                <a:latin typeface="Candara" panose="020E0502030303020204" pitchFamily="34" charset="0"/>
              </a:rPr>
              <a:t>Manager of Managers</a:t>
            </a:r>
          </a:p>
        </p:txBody>
      </p:sp>
      <p:sp>
        <p:nvSpPr>
          <p:cNvPr id="210" name="Shape 210"/>
          <p:cNvSpPr txBox="1"/>
          <p:nvPr/>
        </p:nvSpPr>
        <p:spPr>
          <a:xfrm>
            <a:off x="2273174" y="6725856"/>
            <a:ext cx="184149" cy="396874"/>
          </a:xfrm>
          <a:prstGeom prst="rect">
            <a:avLst/>
          </a:prstGeom>
          <a:noFill/>
          <a:ln>
            <a:noFill/>
          </a:ln>
        </p:spPr>
        <p:txBody>
          <a:bodyPr lIns="91425" tIns="45700" rIns="91425" bIns="45700" anchor="t" anchorCtr="0">
            <a:noAutofit/>
          </a:bodyPr>
          <a:lstStyle/>
          <a:p>
            <a:endParaRPr sz="2000" dirty="0">
              <a:solidFill>
                <a:schemeClr val="dk1"/>
              </a:solidFill>
              <a:latin typeface="Candara" panose="020E0502030303020204" pitchFamily="34" charset="0"/>
            </a:endParaRPr>
          </a:p>
        </p:txBody>
      </p:sp>
      <p:sp>
        <p:nvSpPr>
          <p:cNvPr id="211" name="Shape 211"/>
          <p:cNvSpPr txBox="1"/>
          <p:nvPr/>
        </p:nvSpPr>
        <p:spPr>
          <a:xfrm>
            <a:off x="1048512" y="6649657"/>
            <a:ext cx="9387840" cy="13112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Agent NMS manages the domain</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MoM presents integrated view of domains</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Domain may be geographical, administrative</a:t>
            </a:r>
            <a:r>
              <a:rPr lang="en-US" sz="2000" dirty="0" smtClean="0">
                <a:solidFill>
                  <a:schemeClr val="dk1"/>
                </a:solidFill>
                <a:latin typeface="Candara" panose="020E0502030303020204" pitchFamily="34" charset="0"/>
              </a:rPr>
              <a:t>, vendor-specific </a:t>
            </a:r>
            <a:r>
              <a:rPr lang="en-US" sz="2000" dirty="0">
                <a:solidFill>
                  <a:schemeClr val="dk1"/>
                </a:solidFill>
                <a:latin typeface="Candara" panose="020E0502030303020204" pitchFamily="34" charset="0"/>
              </a:rPr>
              <a:t>products, etc.</a:t>
            </a:r>
          </a:p>
        </p:txBody>
      </p:sp>
      <p:cxnSp>
        <p:nvCxnSpPr>
          <p:cNvPr id="212" name="Shape 212"/>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213" name="Shape 213"/>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214" name="Shape 21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3" name="5-Point Star 12"/>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cxnSp>
        <p:nvCxnSpPr>
          <p:cNvPr id="219" name="Shape 219"/>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220" name="Shape 220"/>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221" name="Shape 22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pic>
        <p:nvPicPr>
          <p:cNvPr id="222" name="Shape 222"/>
          <p:cNvPicPr preferRelativeResize="0"/>
          <p:nvPr/>
        </p:nvPicPr>
        <p:blipFill rotWithShape="1">
          <a:blip r:embed="rId3">
            <a:alphaModFix/>
          </a:blip>
          <a:srcRect/>
          <a:stretch/>
        </p:blipFill>
        <p:spPr>
          <a:xfrm>
            <a:off x="1918742" y="1327148"/>
            <a:ext cx="7413885" cy="3178176"/>
          </a:xfrm>
          <a:prstGeom prst="rect">
            <a:avLst/>
          </a:prstGeom>
          <a:noFill/>
          <a:ln>
            <a:noFill/>
          </a:ln>
        </p:spPr>
      </p:pic>
      <p:sp>
        <p:nvSpPr>
          <p:cNvPr id="223" name="Shape 223"/>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224" name="Shape 224"/>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Peer NMSs</a:t>
            </a:r>
          </a:p>
        </p:txBody>
      </p:sp>
      <p:sp>
        <p:nvSpPr>
          <p:cNvPr id="225" name="Shape 225"/>
          <p:cNvSpPr txBox="1"/>
          <p:nvPr/>
        </p:nvSpPr>
        <p:spPr>
          <a:xfrm>
            <a:off x="3108325" y="5116512"/>
            <a:ext cx="5770562" cy="16160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Dual role of both NMSs</a:t>
            </a:r>
          </a:p>
          <a:p>
            <a:pPr>
              <a:buClr>
                <a:schemeClr val="dk1"/>
              </a:buClr>
              <a:buSzPct val="100000"/>
              <a:buFont typeface="Arial"/>
              <a:buChar char="•"/>
            </a:pPr>
            <a:r>
              <a:rPr lang="en-US" sz="2000" dirty="0">
                <a:solidFill>
                  <a:schemeClr val="dk1"/>
                </a:solidFill>
                <a:latin typeface="Candara" panose="020E0502030303020204" pitchFamily="34" charset="0"/>
              </a:rPr>
              <a:t> Network management system acts as peers</a:t>
            </a:r>
          </a:p>
          <a:p>
            <a:pPr>
              <a:buClr>
                <a:schemeClr val="dk1"/>
              </a:buClr>
              <a:buSzPct val="100000"/>
              <a:buFont typeface="Arial"/>
              <a:buChar char="•"/>
            </a:pPr>
            <a:r>
              <a:rPr lang="en-US" sz="2000" dirty="0">
                <a:solidFill>
                  <a:schemeClr val="dk1"/>
                </a:solidFill>
                <a:latin typeface="Candara" panose="020E0502030303020204" pitchFamily="34" charset="0"/>
              </a:rPr>
              <a:t> Dumbbell architecture discussed in Chapter 1</a:t>
            </a:r>
          </a:p>
          <a:p>
            <a:pPr>
              <a:buClr>
                <a:schemeClr val="dk1"/>
              </a:buClr>
              <a:buSzPct val="100000"/>
              <a:buFont typeface="Arial"/>
              <a:buChar char="•"/>
            </a:pPr>
            <a:r>
              <a:rPr lang="en-US" sz="2000" dirty="0">
                <a:solidFill>
                  <a:schemeClr val="dk1"/>
                </a:solidFill>
                <a:latin typeface="Candara" panose="020E0502030303020204" pitchFamily="34" charset="0"/>
              </a:rPr>
              <a:t> Notice that the manager and agent functions are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processes and not systems</a:t>
            </a:r>
          </a:p>
        </p:txBody>
      </p:sp>
      <p:cxnSp>
        <p:nvCxnSpPr>
          <p:cNvPr id="226" name="Shape 226"/>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227" name="Shape 227"/>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228" name="Shape 22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2" name="5-Point Star 11"/>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cxnSp>
        <p:nvCxnSpPr>
          <p:cNvPr id="233" name="Shape 233"/>
          <p:cNvCxnSpPr/>
          <p:nvPr/>
        </p:nvCxnSpPr>
        <p:spPr>
          <a:xfrm>
            <a:off x="381000" y="3788514"/>
            <a:ext cx="5638800" cy="0"/>
          </a:xfrm>
          <a:prstGeom prst="straightConnector1">
            <a:avLst/>
          </a:prstGeom>
          <a:noFill/>
          <a:ln w="12700" cap="rnd" cmpd="sng">
            <a:solidFill>
              <a:schemeClr val="dk1"/>
            </a:solidFill>
            <a:prstDash val="solid"/>
            <a:miter/>
            <a:headEnd type="none" w="med" len="med"/>
            <a:tailEnd type="none" w="med" len="med"/>
          </a:ln>
        </p:spPr>
      </p:cxnSp>
      <p:sp>
        <p:nvSpPr>
          <p:cNvPr id="236" name="Shape 236"/>
          <p:cNvSpPr txBox="1"/>
          <p:nvPr/>
        </p:nvSpPr>
        <p:spPr>
          <a:xfrm>
            <a:off x="2667000" y="533401"/>
            <a:ext cx="6858000" cy="534987"/>
          </a:xfrm>
          <a:prstGeom prst="rect">
            <a:avLst/>
          </a:prstGeom>
          <a:noFill/>
          <a:ln>
            <a:noFill/>
          </a:ln>
        </p:spPr>
        <p:txBody>
          <a:bodyPr lIns="91425" tIns="45700" rIns="91425" bIns="45700" anchor="t" anchorCtr="0">
            <a:noAutofit/>
          </a:bodyPr>
          <a:lstStyle/>
          <a:p>
            <a:pPr algn="ctr">
              <a:lnSpc>
                <a:spcPct val="90000"/>
              </a:lnSpc>
              <a:buClr>
                <a:schemeClr val="dk1"/>
              </a:buClr>
              <a:buSzPct val="100000"/>
              <a:buFont typeface="Arial"/>
              <a:buChar char=" "/>
            </a:pPr>
            <a:r>
              <a:rPr lang="en-US" sz="3200" b="1" dirty="0">
                <a:solidFill>
                  <a:srgbClr val="0070C0"/>
                </a:solidFill>
                <a:latin typeface="Candara" panose="020E0502030303020204" pitchFamily="34" charset="0"/>
              </a:rPr>
              <a:t>Information Model</a:t>
            </a:r>
            <a:r>
              <a:rPr lang="en-US" sz="3200" b="1" dirty="0">
                <a:solidFill>
                  <a:schemeClr val="dk1"/>
                </a:solidFill>
                <a:latin typeface="Candara" panose="020E0502030303020204" pitchFamily="34" charset="0"/>
              </a:rPr>
              <a:t>: </a:t>
            </a:r>
            <a:r>
              <a:rPr lang="en-US" sz="3200" b="1" dirty="0">
                <a:solidFill>
                  <a:srgbClr val="669900"/>
                </a:solidFill>
                <a:latin typeface="Candara" panose="020E0502030303020204" pitchFamily="34" charset="0"/>
              </a:rPr>
              <a:t>Analogy</a:t>
            </a:r>
            <a:r>
              <a:rPr lang="en-US" sz="1600" b="1" dirty="0">
                <a:solidFill>
                  <a:srgbClr val="669900"/>
                </a:solidFill>
                <a:latin typeface="Candara" panose="020E0502030303020204" pitchFamily="34" charset="0"/>
              </a:rPr>
              <a:t> </a:t>
            </a:r>
          </a:p>
        </p:txBody>
      </p:sp>
      <p:sp>
        <p:nvSpPr>
          <p:cNvPr id="237" name="Shape 237"/>
          <p:cNvSpPr txBox="1"/>
          <p:nvPr/>
        </p:nvSpPr>
        <p:spPr>
          <a:xfrm>
            <a:off x="371955" y="1021079"/>
            <a:ext cx="9997341" cy="2618233"/>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1600" dirty="0">
                <a:solidFill>
                  <a:schemeClr val="dk1"/>
                </a:solidFill>
                <a:latin typeface="Candara" panose="020E0502030303020204" pitchFamily="34" charset="0"/>
              </a:rPr>
              <a:t> Figure in a book uniquely identified by</a:t>
            </a:r>
          </a:p>
          <a:p>
            <a:pPr marL="457200" lvl="1">
              <a:lnSpc>
                <a:spcPct val="150000"/>
              </a:lnSpc>
              <a:buClr>
                <a:schemeClr val="dk1"/>
              </a:buClr>
              <a:buSzPct val="100000"/>
              <a:buFont typeface="Arial"/>
              <a:buChar char="•"/>
            </a:pPr>
            <a:r>
              <a:rPr lang="en-US" sz="1600" dirty="0">
                <a:solidFill>
                  <a:schemeClr val="dk1"/>
                </a:solidFill>
                <a:latin typeface="Candara" panose="020E0502030303020204" pitchFamily="34" charset="0"/>
              </a:rPr>
              <a:t> ISBN, Chapter, and Figure number in that</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hierarchical order</a:t>
            </a:r>
          </a:p>
          <a:p>
            <a:pPr>
              <a:lnSpc>
                <a:spcPct val="150000"/>
              </a:lnSpc>
              <a:buClr>
                <a:schemeClr val="dk1"/>
              </a:buClr>
              <a:buSzPct val="100000"/>
              <a:buFont typeface="Arial"/>
              <a:buChar char="•"/>
            </a:pPr>
            <a:r>
              <a:rPr lang="en-US" sz="1600" dirty="0">
                <a:solidFill>
                  <a:schemeClr val="dk1"/>
                </a:solidFill>
                <a:latin typeface="Candara" panose="020E0502030303020204" pitchFamily="34" charset="0"/>
              </a:rPr>
              <a:t> </a:t>
            </a:r>
            <a:r>
              <a:rPr lang="en-US" sz="1600" b="1" dirty="0">
                <a:solidFill>
                  <a:schemeClr val="dk1"/>
                </a:solidFill>
                <a:latin typeface="Candara" panose="020E0502030303020204" pitchFamily="34" charset="0"/>
              </a:rPr>
              <a:t>ID</a:t>
            </a:r>
            <a:r>
              <a:rPr lang="en-US" sz="1600" dirty="0">
                <a:solidFill>
                  <a:schemeClr val="dk1"/>
                </a:solidFill>
                <a:latin typeface="Candara" panose="020E0502030303020204" pitchFamily="34" charset="0"/>
              </a:rPr>
              <a:t>: {ISBN, chapter, figure}</a:t>
            </a:r>
          </a:p>
          <a:p>
            <a:pPr>
              <a:lnSpc>
                <a:spcPct val="150000"/>
              </a:lnSpc>
              <a:buClr>
                <a:schemeClr val="dk1"/>
              </a:buClr>
              <a:buSzPct val="100000"/>
              <a:buFont typeface="Arial"/>
              <a:buChar char="•"/>
            </a:pPr>
            <a:r>
              <a:rPr lang="en-US" sz="1600" dirty="0">
                <a:solidFill>
                  <a:schemeClr val="dk1"/>
                </a:solidFill>
                <a:latin typeface="Candara" panose="020E0502030303020204" pitchFamily="34" charset="0"/>
              </a:rPr>
              <a:t> The three elements above define the </a:t>
            </a:r>
            <a:r>
              <a:rPr lang="en-US" sz="1600" b="1" dirty="0">
                <a:solidFill>
                  <a:srgbClr val="0070C0"/>
                </a:solidFill>
                <a:latin typeface="Candara" panose="020E0502030303020204" pitchFamily="34" charset="0"/>
              </a:rPr>
              <a:t>syntax</a:t>
            </a:r>
          </a:p>
          <a:p>
            <a:pPr>
              <a:lnSpc>
                <a:spcPct val="150000"/>
              </a:lnSpc>
              <a:buClr>
                <a:schemeClr val="dk1"/>
              </a:buClr>
              <a:buSzPct val="100000"/>
              <a:buFont typeface="Arial"/>
              <a:buChar char="•"/>
            </a:pPr>
            <a:r>
              <a:rPr lang="en-US" sz="1600" dirty="0">
                <a:solidFill>
                  <a:schemeClr val="dk1"/>
                </a:solidFill>
                <a:latin typeface="Candara" panose="020E0502030303020204" pitchFamily="34" charset="0"/>
              </a:rPr>
              <a:t> </a:t>
            </a:r>
            <a:r>
              <a:rPr lang="en-US" sz="1600" b="1" dirty="0">
                <a:solidFill>
                  <a:srgbClr val="0070C0"/>
                </a:solidFill>
                <a:latin typeface="Candara" panose="020E0502030303020204" pitchFamily="34" charset="0"/>
              </a:rPr>
              <a:t>Semantics</a:t>
            </a:r>
            <a:r>
              <a:rPr lang="en-US" sz="1600" dirty="0">
                <a:solidFill>
                  <a:srgbClr val="0070C0"/>
                </a:solidFill>
                <a:latin typeface="Candara" panose="020E0502030303020204" pitchFamily="34" charset="0"/>
              </a:rPr>
              <a:t> </a:t>
            </a:r>
            <a:r>
              <a:rPr lang="en-US" sz="1600" dirty="0">
                <a:solidFill>
                  <a:schemeClr val="dk1"/>
                </a:solidFill>
                <a:latin typeface="Candara" panose="020E0502030303020204" pitchFamily="34" charset="0"/>
              </a:rPr>
              <a:t>is the meaning of the </a:t>
            </a:r>
            <a:r>
              <a:rPr lang="en-US" sz="1600" dirty="0" smtClean="0">
                <a:solidFill>
                  <a:schemeClr val="dk1"/>
                </a:solidFill>
                <a:latin typeface="Candara" panose="020E0502030303020204" pitchFamily="34" charset="0"/>
              </a:rPr>
              <a:t>three  </a:t>
            </a:r>
            <a:r>
              <a:rPr lang="en-US" sz="1600" dirty="0">
                <a:solidFill>
                  <a:schemeClr val="dk1"/>
                </a:solidFill>
                <a:latin typeface="Candara" panose="020E0502030303020204" pitchFamily="34" charset="0"/>
              </a:rPr>
              <a:t>entities according to Webster’s dictionary</a:t>
            </a:r>
          </a:p>
          <a:p>
            <a:pPr>
              <a:lnSpc>
                <a:spcPct val="150000"/>
              </a:lnSpc>
              <a:buClr>
                <a:schemeClr val="dk1"/>
              </a:buClr>
              <a:buSzPct val="100000"/>
              <a:buFont typeface="Arial"/>
              <a:buChar char="•"/>
            </a:pPr>
            <a:r>
              <a:rPr lang="en-US" sz="1600" dirty="0">
                <a:solidFill>
                  <a:schemeClr val="dk1"/>
                </a:solidFill>
                <a:latin typeface="Candara" panose="020E0502030303020204" pitchFamily="34" charset="0"/>
              </a:rPr>
              <a:t> The </a:t>
            </a:r>
            <a:r>
              <a:rPr lang="en-US" sz="1600" b="1" dirty="0">
                <a:solidFill>
                  <a:schemeClr val="dk1"/>
                </a:solidFill>
                <a:latin typeface="Candara" panose="020E0502030303020204" pitchFamily="34" charset="0"/>
              </a:rPr>
              <a:t>information</a:t>
            </a:r>
            <a:r>
              <a:rPr lang="en-US" sz="1600" dirty="0">
                <a:solidFill>
                  <a:schemeClr val="dk1"/>
                </a:solidFill>
                <a:latin typeface="Candara" panose="020E0502030303020204" pitchFamily="34" charset="0"/>
              </a:rPr>
              <a:t> comprises </a:t>
            </a:r>
            <a:r>
              <a:rPr lang="en-US" sz="1600" dirty="0">
                <a:solidFill>
                  <a:srgbClr val="0070C0"/>
                </a:solidFill>
                <a:latin typeface="Candara" panose="020E0502030303020204" pitchFamily="34" charset="0"/>
              </a:rPr>
              <a:t>syntax</a:t>
            </a:r>
            <a:r>
              <a:rPr lang="en-US" sz="1600" dirty="0">
                <a:solidFill>
                  <a:schemeClr val="dk1"/>
                </a:solidFill>
                <a:latin typeface="Candara" panose="020E0502030303020204" pitchFamily="34" charset="0"/>
              </a:rPr>
              <a:t> and </a:t>
            </a:r>
            <a:r>
              <a:rPr lang="en-US" sz="1600" dirty="0" smtClean="0">
                <a:solidFill>
                  <a:srgbClr val="0070C0"/>
                </a:solidFill>
                <a:latin typeface="Candara" panose="020E0502030303020204" pitchFamily="34" charset="0"/>
              </a:rPr>
              <a:t>semantics</a:t>
            </a:r>
            <a:r>
              <a:rPr lang="en-US" sz="1600" dirty="0" smtClean="0">
                <a:solidFill>
                  <a:schemeClr val="dk1"/>
                </a:solidFill>
                <a:latin typeface="Candara" panose="020E0502030303020204" pitchFamily="34" charset="0"/>
              </a:rPr>
              <a:t>  </a:t>
            </a:r>
            <a:r>
              <a:rPr lang="en-US" sz="1600" dirty="0">
                <a:solidFill>
                  <a:schemeClr val="dk1"/>
                </a:solidFill>
                <a:latin typeface="Candara" panose="020E0502030303020204" pitchFamily="34" charset="0"/>
              </a:rPr>
              <a:t>about an object</a:t>
            </a:r>
          </a:p>
        </p:txBody>
      </p:sp>
      <p:cxnSp>
        <p:nvCxnSpPr>
          <p:cNvPr id="239" name="Shape 239"/>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240" name="Shape 240"/>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1" name="5-Point Star 10"/>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extBox 1"/>
          <p:cNvSpPr txBox="1"/>
          <p:nvPr/>
        </p:nvSpPr>
        <p:spPr>
          <a:xfrm>
            <a:off x="172748" y="3861666"/>
            <a:ext cx="11694103" cy="4862870"/>
          </a:xfrm>
          <a:prstGeom prst="rect">
            <a:avLst/>
          </a:prstGeom>
          <a:noFill/>
        </p:spPr>
        <p:txBody>
          <a:bodyPr wrap="square" rtlCol="1">
            <a:spAutoFit/>
          </a:bodyPr>
          <a:lstStyle/>
          <a:p>
            <a:pPr>
              <a:spcAft>
                <a:spcPts val="600"/>
              </a:spcAft>
            </a:pPr>
            <a:r>
              <a:rPr lang="en-US" sz="2000" dirty="0">
                <a:latin typeface="Candara" panose="020E0502030303020204" pitchFamily="34" charset="0"/>
              </a:rPr>
              <a:t>An </a:t>
            </a:r>
            <a:r>
              <a:rPr lang="en-US" sz="2000" b="1" dirty="0">
                <a:solidFill>
                  <a:srgbClr val="669900"/>
                </a:solidFill>
                <a:latin typeface="Candara" panose="020E0502030303020204" pitchFamily="34" charset="0"/>
              </a:rPr>
              <a:t>information model </a:t>
            </a:r>
            <a:r>
              <a:rPr lang="en-US" sz="2000" dirty="0">
                <a:latin typeface="Candara" panose="020E0502030303020204" pitchFamily="34" charset="0"/>
              </a:rPr>
              <a:t>is concerned with the </a:t>
            </a:r>
            <a:r>
              <a:rPr lang="en-US" sz="2000" b="1" dirty="0">
                <a:solidFill>
                  <a:srgbClr val="CC9900"/>
                </a:solidFill>
                <a:latin typeface="Candara" panose="020E0502030303020204" pitchFamily="34" charset="0"/>
              </a:rPr>
              <a:t>structure</a:t>
            </a:r>
            <a:r>
              <a:rPr lang="en-US" sz="2000" dirty="0">
                <a:solidFill>
                  <a:srgbClr val="CC9900"/>
                </a:solidFill>
                <a:latin typeface="Candara" panose="020E0502030303020204" pitchFamily="34" charset="0"/>
              </a:rPr>
              <a:t> </a:t>
            </a:r>
            <a:r>
              <a:rPr lang="en-US" sz="2000" dirty="0">
                <a:latin typeface="Candara" panose="020E0502030303020204" pitchFamily="34" charset="0"/>
              </a:rPr>
              <a:t>and </a:t>
            </a:r>
            <a:r>
              <a:rPr lang="en-US" sz="2000" b="1" dirty="0">
                <a:solidFill>
                  <a:srgbClr val="CC9900"/>
                </a:solidFill>
                <a:latin typeface="Candara" panose="020E0502030303020204" pitchFamily="34" charset="0"/>
              </a:rPr>
              <a:t>storage</a:t>
            </a:r>
            <a:r>
              <a:rPr lang="en-US" sz="2000" dirty="0">
                <a:solidFill>
                  <a:srgbClr val="CC9900"/>
                </a:solidFill>
                <a:latin typeface="Candara" panose="020E0502030303020204" pitchFamily="34" charset="0"/>
              </a:rPr>
              <a:t> </a:t>
            </a:r>
            <a:r>
              <a:rPr lang="en-US" sz="2000" dirty="0">
                <a:latin typeface="Candara" panose="020E0502030303020204" pitchFamily="34" charset="0"/>
              </a:rPr>
              <a:t>of </a:t>
            </a:r>
            <a:r>
              <a:rPr lang="en-US" sz="2000" b="1" dirty="0">
                <a:latin typeface="Candara" panose="020E0502030303020204" pitchFamily="34" charset="0"/>
              </a:rPr>
              <a:t>information</a:t>
            </a:r>
            <a:r>
              <a:rPr lang="en-US" sz="2000" dirty="0" smtClean="0">
                <a:latin typeface="Candara" panose="020E0502030303020204" pitchFamily="34" charset="0"/>
              </a:rPr>
              <a:t>.</a:t>
            </a:r>
          </a:p>
          <a:p>
            <a:pPr>
              <a:spcAft>
                <a:spcPts val="600"/>
              </a:spcAft>
            </a:pPr>
            <a:r>
              <a:rPr lang="en-US" sz="2000" b="1" dirty="0" smtClean="0">
                <a:latin typeface="Candara" panose="020E0502030303020204" pitchFamily="34" charset="0"/>
              </a:rPr>
              <a:t>information </a:t>
            </a:r>
            <a:r>
              <a:rPr lang="en-US" sz="2000" dirty="0">
                <a:latin typeface="Candara" panose="020E0502030303020204" pitchFamily="34" charset="0"/>
              </a:rPr>
              <a:t>on </a:t>
            </a:r>
            <a:r>
              <a:rPr lang="en-US" sz="2000" b="1" dirty="0">
                <a:latin typeface="Candara" panose="020E0502030303020204" pitchFamily="34" charset="0"/>
              </a:rPr>
              <a:t>network components </a:t>
            </a:r>
            <a:r>
              <a:rPr lang="en-US" sz="2000" dirty="0">
                <a:latin typeface="Candara" panose="020E0502030303020204" pitchFamily="34" charset="0"/>
              </a:rPr>
              <a:t>is </a:t>
            </a:r>
            <a:r>
              <a:rPr lang="en-US" sz="2000" b="1" dirty="0" smtClean="0">
                <a:latin typeface="Candara" panose="020E0502030303020204" pitchFamily="34" charset="0"/>
              </a:rPr>
              <a:t>passed </a:t>
            </a:r>
            <a:r>
              <a:rPr lang="en-US" sz="2000" dirty="0" smtClean="0">
                <a:latin typeface="Candara" panose="020E0502030303020204" pitchFamily="34" charset="0"/>
              </a:rPr>
              <a:t>between </a:t>
            </a:r>
            <a:r>
              <a:rPr lang="en-US" sz="2000" dirty="0">
                <a:latin typeface="Candara" panose="020E0502030303020204" pitchFamily="34" charset="0"/>
              </a:rPr>
              <a:t>the </a:t>
            </a:r>
            <a:r>
              <a:rPr lang="en-US" sz="2000" b="1" dirty="0">
                <a:latin typeface="Candara" panose="020E0502030303020204" pitchFamily="34" charset="0"/>
              </a:rPr>
              <a:t>agent </a:t>
            </a:r>
            <a:r>
              <a:rPr lang="en-US" sz="2000" dirty="0">
                <a:latin typeface="Candara" panose="020E0502030303020204" pitchFamily="34" charset="0"/>
              </a:rPr>
              <a:t>and </a:t>
            </a:r>
            <a:r>
              <a:rPr lang="en-US" sz="2000" b="1" dirty="0">
                <a:latin typeface="Candara" panose="020E0502030303020204" pitchFamily="34" charset="0"/>
              </a:rPr>
              <a:t>management processes</a:t>
            </a:r>
            <a:r>
              <a:rPr lang="en-US" sz="2000" dirty="0">
                <a:latin typeface="Candara" panose="020E0502030303020204" pitchFamily="34" charset="0"/>
              </a:rPr>
              <a:t>. </a:t>
            </a:r>
            <a:endParaRPr lang="en-US" sz="2000" dirty="0" smtClean="0">
              <a:latin typeface="Candara" panose="020E0502030303020204" pitchFamily="34" charset="0"/>
            </a:endParaRPr>
          </a:p>
          <a:p>
            <a:pPr>
              <a:spcAft>
                <a:spcPts val="600"/>
              </a:spcAft>
            </a:pPr>
            <a:r>
              <a:rPr lang="en-US" sz="2000" dirty="0" smtClean="0">
                <a:latin typeface="Candara" panose="020E0502030303020204" pitchFamily="34" charset="0"/>
              </a:rPr>
              <a:t>The </a:t>
            </a:r>
            <a:r>
              <a:rPr lang="en-US" sz="2000" b="1" dirty="0">
                <a:latin typeface="Candara" panose="020E0502030303020204" pitchFamily="34" charset="0"/>
              </a:rPr>
              <a:t>information model </a:t>
            </a:r>
            <a:r>
              <a:rPr lang="en-US" sz="2000" dirty="0">
                <a:latin typeface="Candara" panose="020E0502030303020204" pitchFamily="34" charset="0"/>
              </a:rPr>
              <a:t>specifies the </a:t>
            </a:r>
            <a:r>
              <a:rPr lang="en-US" sz="2000" b="1" dirty="0">
                <a:latin typeface="Candara" panose="020E0502030303020204" pitchFamily="34" charset="0"/>
              </a:rPr>
              <a:t>information </a:t>
            </a:r>
            <a:r>
              <a:rPr lang="en-US" sz="2000" b="1" dirty="0" smtClean="0">
                <a:solidFill>
                  <a:srgbClr val="CC9900"/>
                </a:solidFill>
                <a:latin typeface="Candara" panose="020E0502030303020204" pitchFamily="34" charset="0"/>
              </a:rPr>
              <a:t>base</a:t>
            </a:r>
            <a:r>
              <a:rPr lang="en-US" sz="2000" b="1" dirty="0" smtClean="0">
                <a:latin typeface="Candara" panose="020E0502030303020204" pitchFamily="34" charset="0"/>
              </a:rPr>
              <a:t> </a:t>
            </a:r>
            <a:r>
              <a:rPr lang="en-US" sz="2000" dirty="0" smtClean="0">
                <a:latin typeface="Candara" panose="020E0502030303020204" pitchFamily="34" charset="0"/>
              </a:rPr>
              <a:t>to </a:t>
            </a:r>
            <a:r>
              <a:rPr lang="en-US" sz="2000" dirty="0">
                <a:latin typeface="Candara" panose="020E0502030303020204" pitchFamily="34" charset="0"/>
              </a:rPr>
              <a:t>describe </a:t>
            </a:r>
            <a:r>
              <a:rPr lang="en-US" sz="2000" b="1" dirty="0">
                <a:latin typeface="Candara" panose="020E0502030303020204" pitchFamily="34" charset="0"/>
              </a:rPr>
              <a:t>managed objects </a:t>
            </a:r>
            <a:r>
              <a:rPr lang="en-US" sz="2000" dirty="0">
                <a:latin typeface="Candara" panose="020E0502030303020204" pitchFamily="34" charset="0"/>
              </a:rPr>
              <a:t>and the </a:t>
            </a:r>
            <a:r>
              <a:rPr lang="en-US" sz="2000" b="1" dirty="0">
                <a:solidFill>
                  <a:srgbClr val="CC9900"/>
                </a:solidFill>
                <a:latin typeface="Candara" panose="020E0502030303020204" pitchFamily="34" charset="0"/>
              </a:rPr>
              <a:t>relationship</a:t>
            </a:r>
            <a:r>
              <a:rPr lang="en-US" sz="2000" b="1" dirty="0">
                <a:latin typeface="Candara" panose="020E0502030303020204" pitchFamily="34" charset="0"/>
              </a:rPr>
              <a:t> between managed </a:t>
            </a:r>
            <a:r>
              <a:rPr lang="en-US" sz="2000" b="1" dirty="0" smtClean="0">
                <a:latin typeface="Candara" panose="020E0502030303020204" pitchFamily="34" charset="0"/>
              </a:rPr>
              <a:t>objects</a:t>
            </a:r>
            <a:r>
              <a:rPr lang="en-US" sz="2000" dirty="0" smtClean="0">
                <a:latin typeface="Candara" panose="020E0502030303020204" pitchFamily="34" charset="0"/>
              </a:rPr>
              <a:t>.</a:t>
            </a:r>
          </a:p>
          <a:p>
            <a:pPr>
              <a:spcAft>
                <a:spcPts val="600"/>
              </a:spcAft>
            </a:pPr>
            <a:r>
              <a:rPr lang="en-US" sz="2000" b="1" dirty="0" smtClean="0">
                <a:latin typeface="Candara" panose="020E0502030303020204" pitchFamily="34" charset="0"/>
              </a:rPr>
              <a:t>The</a:t>
            </a:r>
            <a:r>
              <a:rPr lang="en-US" sz="2000" dirty="0" smtClean="0">
                <a:latin typeface="Candara" panose="020E0502030303020204" pitchFamily="34" charset="0"/>
              </a:rPr>
              <a:t> </a:t>
            </a:r>
            <a:r>
              <a:rPr lang="en-US" sz="2000" b="1" dirty="0">
                <a:solidFill>
                  <a:srgbClr val="CC9900"/>
                </a:solidFill>
                <a:latin typeface="Candara" panose="020E0502030303020204" pitchFamily="34" charset="0"/>
              </a:rPr>
              <a:t>structure</a:t>
            </a:r>
            <a:r>
              <a:rPr lang="en-US" sz="2000" dirty="0">
                <a:solidFill>
                  <a:srgbClr val="CC9900"/>
                </a:solidFill>
                <a:latin typeface="Candara" panose="020E0502030303020204" pitchFamily="34" charset="0"/>
              </a:rPr>
              <a:t> </a:t>
            </a:r>
            <a:r>
              <a:rPr lang="en-US" sz="2000" dirty="0">
                <a:latin typeface="Candara" panose="020E0502030303020204" pitchFamily="34" charset="0"/>
              </a:rPr>
              <a:t>defining </a:t>
            </a:r>
            <a:r>
              <a:rPr lang="en-US" sz="2000" dirty="0" smtClean="0">
                <a:latin typeface="Candara" panose="020E0502030303020204" pitchFamily="34" charset="0"/>
              </a:rPr>
              <a:t>the </a:t>
            </a:r>
            <a:r>
              <a:rPr lang="en-US" sz="2000" b="1" dirty="0" smtClean="0">
                <a:solidFill>
                  <a:srgbClr val="0070C0"/>
                </a:solidFill>
                <a:latin typeface="Candara" panose="020E0502030303020204" pitchFamily="34" charset="0"/>
              </a:rPr>
              <a:t>syntax</a:t>
            </a:r>
            <a:r>
              <a:rPr lang="en-US" sz="2000" dirty="0" smtClean="0">
                <a:solidFill>
                  <a:srgbClr val="0070C0"/>
                </a:solidFill>
                <a:latin typeface="Candara" panose="020E0502030303020204" pitchFamily="34" charset="0"/>
              </a:rPr>
              <a:t> </a:t>
            </a:r>
            <a:r>
              <a:rPr lang="en-US" sz="2000" dirty="0">
                <a:latin typeface="Candara" panose="020E0502030303020204" pitchFamily="34" charset="0"/>
              </a:rPr>
              <a:t>and </a:t>
            </a:r>
            <a:r>
              <a:rPr lang="en-US" sz="2000" b="1" dirty="0">
                <a:solidFill>
                  <a:srgbClr val="0070C0"/>
                </a:solidFill>
                <a:latin typeface="Candara" panose="020E0502030303020204" pitchFamily="34" charset="0"/>
              </a:rPr>
              <a:t>semantics</a:t>
            </a:r>
            <a:r>
              <a:rPr lang="en-US" sz="2000" b="1" dirty="0">
                <a:latin typeface="Candara" panose="020E0502030303020204" pitchFamily="34" charset="0"/>
              </a:rPr>
              <a:t> </a:t>
            </a:r>
            <a:r>
              <a:rPr lang="en-US" sz="2000" dirty="0">
                <a:latin typeface="Candara" panose="020E0502030303020204" pitchFamily="34" charset="0"/>
              </a:rPr>
              <a:t>of </a:t>
            </a:r>
            <a:r>
              <a:rPr lang="en-US" sz="2000" b="1" dirty="0">
                <a:latin typeface="Candara" panose="020E0502030303020204" pitchFamily="34" charset="0"/>
              </a:rPr>
              <a:t>management information </a:t>
            </a:r>
            <a:r>
              <a:rPr lang="en-US" sz="2000" dirty="0">
                <a:latin typeface="Candara" panose="020E0502030303020204" pitchFamily="34" charset="0"/>
              </a:rPr>
              <a:t>is specified by </a:t>
            </a:r>
            <a:r>
              <a:rPr lang="en-US" sz="2000" b="1" dirty="0">
                <a:solidFill>
                  <a:srgbClr val="0070C0"/>
                </a:solidFill>
                <a:latin typeface="Candara" panose="020E0502030303020204" pitchFamily="34" charset="0"/>
              </a:rPr>
              <a:t>Structure of Management </a:t>
            </a:r>
            <a:r>
              <a:rPr lang="en-US" sz="2000" b="1" dirty="0" smtClean="0">
                <a:solidFill>
                  <a:srgbClr val="0070C0"/>
                </a:solidFill>
                <a:latin typeface="Candara" panose="020E0502030303020204" pitchFamily="34" charset="0"/>
              </a:rPr>
              <a:t>Information</a:t>
            </a:r>
            <a:r>
              <a:rPr lang="en-US" sz="2000" dirty="0" smtClean="0">
                <a:solidFill>
                  <a:srgbClr val="0070C0"/>
                </a:solidFill>
                <a:latin typeface="Candara" panose="020E0502030303020204" pitchFamily="34" charset="0"/>
              </a:rPr>
              <a:t> </a:t>
            </a:r>
            <a:r>
              <a:rPr lang="en-US" sz="2000" dirty="0">
                <a:solidFill>
                  <a:srgbClr val="0070C0"/>
                </a:solidFill>
                <a:latin typeface="Candara" panose="020E0502030303020204" pitchFamily="34" charset="0"/>
              </a:rPr>
              <a:t>(</a:t>
            </a:r>
            <a:r>
              <a:rPr lang="en-US" sz="2000" b="1" dirty="0">
                <a:solidFill>
                  <a:srgbClr val="0070C0"/>
                </a:solidFill>
                <a:latin typeface="Candara" panose="020E0502030303020204" pitchFamily="34" charset="0"/>
              </a:rPr>
              <a:t>SMI</a:t>
            </a:r>
            <a:r>
              <a:rPr lang="en-US" sz="2000" dirty="0">
                <a:solidFill>
                  <a:srgbClr val="0070C0"/>
                </a:solidFill>
                <a:latin typeface="Candara" panose="020E0502030303020204" pitchFamily="34" charset="0"/>
              </a:rPr>
              <a:t>). </a:t>
            </a:r>
            <a:endParaRPr lang="en-US" sz="2000" dirty="0" smtClean="0">
              <a:solidFill>
                <a:srgbClr val="0070C0"/>
              </a:solidFill>
              <a:latin typeface="Candara" panose="020E0502030303020204" pitchFamily="34" charset="0"/>
            </a:endParaRPr>
          </a:p>
          <a:p>
            <a:pPr>
              <a:spcAft>
                <a:spcPts val="600"/>
              </a:spcAft>
            </a:pPr>
            <a:r>
              <a:rPr lang="en-US" sz="2000" dirty="0" smtClean="0">
                <a:latin typeface="Candara" panose="020E0502030303020204" pitchFamily="34" charset="0"/>
              </a:rPr>
              <a:t>The </a:t>
            </a:r>
            <a:r>
              <a:rPr lang="en-US" sz="2000" b="1" dirty="0" smtClean="0">
                <a:latin typeface="Candara" panose="020E0502030303020204" pitchFamily="34" charset="0"/>
              </a:rPr>
              <a:t>information base </a:t>
            </a:r>
            <a:r>
              <a:rPr lang="en-US" sz="2000" dirty="0" smtClean="0">
                <a:latin typeface="Candara" panose="020E0502030303020204" pitchFamily="34" charset="0"/>
              </a:rPr>
              <a:t>is called the </a:t>
            </a:r>
            <a:r>
              <a:rPr lang="en-US" sz="2000" b="1" dirty="0" smtClean="0">
                <a:solidFill>
                  <a:srgbClr val="669900"/>
                </a:solidFill>
                <a:latin typeface="Candara" panose="020E0502030303020204" pitchFamily="34" charset="0"/>
              </a:rPr>
              <a:t>Management Information Base</a:t>
            </a:r>
            <a:r>
              <a:rPr lang="en-US" sz="2000" dirty="0" smtClean="0">
                <a:solidFill>
                  <a:srgbClr val="669900"/>
                </a:solidFill>
                <a:latin typeface="Candara" panose="020E0502030303020204" pitchFamily="34" charset="0"/>
              </a:rPr>
              <a:t> </a:t>
            </a:r>
            <a:r>
              <a:rPr lang="en-US" sz="2000" dirty="0" smtClean="0">
                <a:latin typeface="Candara" panose="020E0502030303020204" pitchFamily="34" charset="0"/>
              </a:rPr>
              <a:t>(</a:t>
            </a:r>
            <a:r>
              <a:rPr lang="en-US" sz="2000" b="1" dirty="0" smtClean="0">
                <a:solidFill>
                  <a:srgbClr val="669900"/>
                </a:solidFill>
                <a:latin typeface="Candara" panose="020E0502030303020204" pitchFamily="34" charset="0"/>
              </a:rPr>
              <a:t>MIB</a:t>
            </a:r>
            <a:r>
              <a:rPr lang="en-US" sz="2000" dirty="0" smtClean="0">
                <a:latin typeface="Candara" panose="020E0502030303020204" pitchFamily="34" charset="0"/>
              </a:rPr>
              <a:t>). The </a:t>
            </a:r>
            <a:r>
              <a:rPr lang="en-US" sz="2000" b="1" dirty="0" smtClean="0">
                <a:latin typeface="Candara" panose="020E0502030303020204" pitchFamily="34" charset="0"/>
              </a:rPr>
              <a:t>MIB</a:t>
            </a:r>
            <a:r>
              <a:rPr lang="en-US" sz="2000" dirty="0" smtClean="0">
                <a:latin typeface="Candara" panose="020E0502030303020204" pitchFamily="34" charset="0"/>
              </a:rPr>
              <a:t> is used by both </a:t>
            </a:r>
            <a:r>
              <a:rPr lang="en-US" sz="2000" b="1" dirty="0" smtClean="0">
                <a:latin typeface="Candara" panose="020E0502030303020204" pitchFamily="34" charset="0"/>
              </a:rPr>
              <a:t>agent </a:t>
            </a:r>
            <a:r>
              <a:rPr lang="en-US" sz="2000" dirty="0" smtClean="0">
                <a:latin typeface="Candara" panose="020E0502030303020204" pitchFamily="34" charset="0"/>
              </a:rPr>
              <a:t>and </a:t>
            </a:r>
            <a:r>
              <a:rPr lang="en-US" sz="2000" b="1" dirty="0" smtClean="0">
                <a:latin typeface="Candara" panose="020E0502030303020204" pitchFamily="34" charset="0"/>
              </a:rPr>
              <a:t>management processes </a:t>
            </a:r>
            <a:r>
              <a:rPr lang="en-US" sz="2000" dirty="0" smtClean="0">
                <a:latin typeface="Candara" panose="020E0502030303020204" pitchFamily="34" charset="0"/>
              </a:rPr>
              <a:t>to </a:t>
            </a:r>
            <a:r>
              <a:rPr lang="en-US" sz="2000" b="1" dirty="0" smtClean="0">
                <a:latin typeface="Candara" panose="020E0502030303020204" pitchFamily="34" charset="0"/>
              </a:rPr>
              <a:t>store </a:t>
            </a:r>
            <a:r>
              <a:rPr lang="en-US" sz="2000" dirty="0" smtClean="0">
                <a:latin typeface="Candara" panose="020E0502030303020204" pitchFamily="34" charset="0"/>
              </a:rPr>
              <a:t>and </a:t>
            </a:r>
            <a:r>
              <a:rPr lang="en-US" sz="2000" b="1" dirty="0" smtClean="0">
                <a:latin typeface="Candara" panose="020E0502030303020204" pitchFamily="34" charset="0"/>
              </a:rPr>
              <a:t>exchange management information</a:t>
            </a:r>
            <a:r>
              <a:rPr lang="en-US" sz="2000" dirty="0" smtClean="0">
                <a:latin typeface="Candara" panose="020E0502030303020204" pitchFamily="34" charset="0"/>
              </a:rPr>
              <a:t>. The </a:t>
            </a:r>
            <a:r>
              <a:rPr lang="en-US" sz="2000" b="1" dirty="0" smtClean="0">
                <a:latin typeface="Candara" panose="020E0502030303020204" pitchFamily="34" charset="0"/>
              </a:rPr>
              <a:t>MIB associated </a:t>
            </a:r>
            <a:r>
              <a:rPr lang="en-US" sz="2000" dirty="0" smtClean="0">
                <a:latin typeface="Candara" panose="020E0502030303020204" pitchFamily="34" charset="0"/>
              </a:rPr>
              <a:t>with an </a:t>
            </a:r>
            <a:r>
              <a:rPr lang="en-US" sz="2000" b="1" dirty="0" smtClean="0">
                <a:latin typeface="Candara" panose="020E0502030303020204" pitchFamily="34" charset="0"/>
              </a:rPr>
              <a:t>agent</a:t>
            </a:r>
            <a:r>
              <a:rPr lang="en-US" sz="2000" dirty="0" smtClean="0">
                <a:latin typeface="Candara" panose="020E0502030303020204" pitchFamily="34" charset="0"/>
              </a:rPr>
              <a:t> is called an </a:t>
            </a:r>
            <a:r>
              <a:rPr lang="en-US" sz="2000" b="1" dirty="0" smtClean="0">
                <a:latin typeface="Candara" panose="020E0502030303020204" pitchFamily="34" charset="0"/>
              </a:rPr>
              <a:t>agent MIB</a:t>
            </a:r>
            <a:r>
              <a:rPr lang="en-US" sz="2000" dirty="0" smtClean="0">
                <a:latin typeface="Candara" panose="020E0502030303020204" pitchFamily="34" charset="0"/>
              </a:rPr>
              <a:t> and the </a:t>
            </a:r>
            <a:r>
              <a:rPr lang="en-US" sz="2000" b="1" dirty="0" smtClean="0">
                <a:latin typeface="Candara" panose="020E0502030303020204" pitchFamily="34" charset="0"/>
              </a:rPr>
              <a:t>MIB associated </a:t>
            </a:r>
            <a:r>
              <a:rPr lang="en-US" sz="2000" dirty="0" smtClean="0">
                <a:latin typeface="Candara" panose="020E0502030303020204" pitchFamily="34" charset="0"/>
              </a:rPr>
              <a:t>with a </a:t>
            </a:r>
            <a:r>
              <a:rPr lang="en-US" sz="2000" b="1" dirty="0" smtClean="0">
                <a:latin typeface="Candara" panose="020E0502030303020204" pitchFamily="34" charset="0"/>
              </a:rPr>
              <a:t>manager </a:t>
            </a:r>
            <a:r>
              <a:rPr lang="en-US" sz="2000" dirty="0" smtClean="0">
                <a:latin typeface="Candara" panose="020E0502030303020204" pitchFamily="34" charset="0"/>
              </a:rPr>
              <a:t>is designated as the </a:t>
            </a:r>
            <a:r>
              <a:rPr lang="en-US" sz="2000" b="1" dirty="0" smtClean="0">
                <a:latin typeface="Candara" panose="020E0502030303020204" pitchFamily="34" charset="0"/>
              </a:rPr>
              <a:t>manager MIB</a:t>
            </a:r>
            <a:r>
              <a:rPr lang="en-US" sz="2000" dirty="0" smtClean="0">
                <a:latin typeface="Candara" panose="020E0502030303020204" pitchFamily="34" charset="0"/>
              </a:rPr>
              <a:t>. </a:t>
            </a:r>
          </a:p>
          <a:p>
            <a:pPr>
              <a:spcAft>
                <a:spcPts val="600"/>
              </a:spcAft>
            </a:pPr>
            <a:r>
              <a:rPr lang="en-US" sz="2000" dirty="0" smtClean="0">
                <a:latin typeface="Candara" panose="020E0502030303020204" pitchFamily="34" charset="0"/>
              </a:rPr>
              <a:t>The </a:t>
            </a:r>
            <a:r>
              <a:rPr lang="en-US" sz="2000" b="1" dirty="0" smtClean="0">
                <a:latin typeface="Candara" panose="020E0502030303020204" pitchFamily="34" charset="0"/>
              </a:rPr>
              <a:t>manager MIB </a:t>
            </a:r>
            <a:r>
              <a:rPr lang="en-US" sz="2000" dirty="0" smtClean="0">
                <a:latin typeface="Candara" panose="020E0502030303020204" pitchFamily="34" charset="0"/>
              </a:rPr>
              <a:t>consists of information on </a:t>
            </a:r>
            <a:r>
              <a:rPr lang="en-US" sz="2000" b="1" dirty="0" smtClean="0">
                <a:latin typeface="Candara" panose="020E0502030303020204" pitchFamily="34" charset="0"/>
              </a:rPr>
              <a:t>all the network components </a:t>
            </a:r>
            <a:r>
              <a:rPr lang="en-US" sz="2000" dirty="0" smtClean="0">
                <a:latin typeface="Candara" panose="020E0502030303020204" pitchFamily="34" charset="0"/>
              </a:rPr>
              <a:t>that it manages; whereas the MIB associated with an agent process needs to know </a:t>
            </a:r>
            <a:r>
              <a:rPr lang="en-US" sz="2000" b="1" dirty="0" smtClean="0">
                <a:latin typeface="Candara" panose="020E0502030303020204" pitchFamily="34" charset="0"/>
              </a:rPr>
              <a:t>only</a:t>
            </a:r>
            <a:r>
              <a:rPr lang="en-US" sz="2000" dirty="0" smtClean="0">
                <a:latin typeface="Candara" panose="020E0502030303020204" pitchFamily="34" charset="0"/>
              </a:rPr>
              <a:t> its </a:t>
            </a:r>
            <a:r>
              <a:rPr lang="en-US" sz="2000" b="1" dirty="0" smtClean="0">
                <a:latin typeface="Candara" panose="020E0502030303020204" pitchFamily="34" charset="0"/>
              </a:rPr>
              <a:t>local information</a:t>
            </a:r>
            <a:r>
              <a:rPr lang="en-US" sz="2000" dirty="0" smtClean="0">
                <a:latin typeface="Candara" panose="020E0502030303020204" pitchFamily="34" charset="0"/>
              </a:rPr>
              <a:t>, its </a:t>
            </a:r>
            <a:r>
              <a:rPr lang="en-US" sz="2000" b="1" dirty="0" smtClean="0">
                <a:solidFill>
                  <a:srgbClr val="0070C0"/>
                </a:solidFill>
                <a:latin typeface="Candara" panose="020E0502030303020204" pitchFamily="34" charset="0"/>
              </a:rPr>
              <a:t>MIB view</a:t>
            </a:r>
            <a:r>
              <a:rPr lang="en-US" sz="2000" dirty="0" smtClean="0">
                <a:latin typeface="Candara" panose="020E0502030303020204" pitchFamily="34" charset="0"/>
              </a:rPr>
              <a:t>. </a:t>
            </a:r>
          </a:p>
          <a:p>
            <a:pPr>
              <a:spcAft>
                <a:spcPts val="600"/>
              </a:spcAft>
            </a:pPr>
            <a:r>
              <a:rPr lang="en-US" sz="2000" dirty="0" smtClean="0">
                <a:latin typeface="Candara" panose="020E0502030303020204" pitchFamily="34" charset="0"/>
              </a:rPr>
              <a:t>For example, a county may have many libraries. Each library has an index of all the books in that location — its MIB view. However, the central index at the county's main library, which manages all other libraries, has the index of all books in all the county's libraries —global manager MIB view.</a:t>
            </a:r>
            <a:endParaRPr lang="ar-SA"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2" name="Shape 72"/>
          <p:cNvSpPr txBox="1">
            <a:spLocks noGrp="1"/>
          </p:cNvSpPr>
          <p:nvPr>
            <p:ph type="title"/>
          </p:nvPr>
        </p:nvSpPr>
        <p:spPr>
          <a:xfrm>
            <a:off x="1850137" y="204216"/>
            <a:ext cx="5829299" cy="457200"/>
          </a:xfrm>
          <a:prstGeom prst="rect">
            <a:avLst/>
          </a:prstGeom>
          <a:noFill/>
          <a:ln>
            <a:noFill/>
          </a:ln>
        </p:spPr>
        <p:txBody>
          <a:bodyPr lIns="91425" tIns="45700" rIns="91425" bIns="45700" anchor="ctr" anchorCtr="0">
            <a:noAutofit/>
          </a:bodyPr>
          <a:lstStyle/>
          <a:p>
            <a:pPr>
              <a:buClr>
                <a:schemeClr val="dk1"/>
              </a:buClr>
              <a:buSzPct val="100000"/>
              <a:buFont typeface="Arial"/>
              <a:buChar char=" "/>
            </a:pPr>
            <a:r>
              <a:rPr lang="en-US" sz="3200" b="1" dirty="0">
                <a:solidFill>
                  <a:schemeClr val="dk1"/>
                </a:solidFill>
              </a:rPr>
              <a:t>Objectives</a:t>
            </a:r>
          </a:p>
        </p:txBody>
      </p:sp>
      <p:sp>
        <p:nvSpPr>
          <p:cNvPr id="73" name="Shape 73"/>
          <p:cNvSpPr txBox="1">
            <a:spLocks noGrp="1"/>
          </p:cNvSpPr>
          <p:nvPr>
            <p:ph type="body" idx="1"/>
          </p:nvPr>
        </p:nvSpPr>
        <p:spPr>
          <a:xfrm>
            <a:off x="614598" y="929391"/>
            <a:ext cx="10675196" cy="7839856"/>
          </a:xfrm>
          <a:prstGeom prst="rect">
            <a:avLst/>
          </a:prstGeom>
          <a:noFill/>
          <a:ln>
            <a:noFill/>
          </a:ln>
        </p:spPr>
        <p:txBody>
          <a:bodyPr lIns="91425" tIns="45700" rIns="91425" bIns="45700" anchor="t" anchorCtr="0">
            <a:noAutofit/>
          </a:bodyPr>
          <a:lstStyle/>
          <a:p>
            <a:pPr indent="-342900">
              <a:spcBef>
                <a:spcPts val="0"/>
              </a:spcBef>
              <a:buSzPct val="100000"/>
              <a:buFont typeface="Arial"/>
              <a:buChar char="•"/>
            </a:pPr>
            <a:r>
              <a:rPr lang="en-US" sz="2400" b="1" dirty="0">
                <a:solidFill>
                  <a:srgbClr val="0070C0"/>
                </a:solidFill>
              </a:rPr>
              <a:t>Standards, Models, and Language needed for network management</a:t>
            </a:r>
          </a:p>
          <a:p>
            <a:pPr indent="-342900">
              <a:spcBef>
                <a:spcPts val="400"/>
              </a:spcBef>
              <a:buSzPct val="100000"/>
              <a:buFont typeface="Arial"/>
              <a:buChar char="•"/>
            </a:pPr>
            <a:r>
              <a:rPr lang="en-US" sz="2400" b="1" dirty="0">
                <a:solidFill>
                  <a:srgbClr val="FFC000"/>
                </a:solidFill>
              </a:rPr>
              <a:t>Network Models</a:t>
            </a:r>
          </a:p>
          <a:p>
            <a:pPr lvl="4" indent="-285750">
              <a:buSzPct val="100000"/>
              <a:buFont typeface="Arial"/>
              <a:buChar char="•"/>
            </a:pPr>
            <a:r>
              <a:rPr lang="en-US" sz="2400" b="1" dirty="0">
                <a:solidFill>
                  <a:schemeClr val="dk1"/>
                </a:solidFill>
                <a:latin typeface="Candara" panose="020E0502030303020204" pitchFamily="34" charset="0"/>
              </a:rPr>
              <a:t>OSI</a:t>
            </a:r>
          </a:p>
          <a:p>
            <a:pPr lvl="4" indent="-285750">
              <a:buSzPct val="100000"/>
              <a:buFont typeface="Arial"/>
              <a:buChar char="•"/>
            </a:pPr>
            <a:r>
              <a:rPr lang="en-US" sz="2400" b="1" dirty="0">
                <a:solidFill>
                  <a:schemeClr val="dk1"/>
                </a:solidFill>
                <a:latin typeface="Candara" panose="020E0502030303020204" pitchFamily="34" charset="0"/>
              </a:rPr>
              <a:t>Internet</a:t>
            </a:r>
          </a:p>
          <a:p>
            <a:pPr lvl="4" indent="-285750">
              <a:buSzPct val="100000"/>
              <a:buFont typeface="Arial"/>
              <a:buChar char="•"/>
            </a:pPr>
            <a:r>
              <a:rPr lang="en-US" sz="2400" b="1" dirty="0">
                <a:solidFill>
                  <a:schemeClr val="dk1"/>
                </a:solidFill>
                <a:latin typeface="Candara" panose="020E0502030303020204" pitchFamily="34" charset="0"/>
              </a:rPr>
              <a:t>TMN</a:t>
            </a:r>
          </a:p>
          <a:p>
            <a:pPr lvl="4" indent="-285750">
              <a:buSzPct val="100000"/>
              <a:buFont typeface="Arial"/>
              <a:buChar char="•"/>
            </a:pPr>
            <a:r>
              <a:rPr lang="en-US" sz="2400" b="1" dirty="0">
                <a:solidFill>
                  <a:schemeClr val="dk1"/>
                </a:solidFill>
                <a:latin typeface="Candara" panose="020E0502030303020204" pitchFamily="34" charset="0"/>
              </a:rPr>
              <a:t>IEEE 802</a:t>
            </a:r>
          </a:p>
          <a:p>
            <a:pPr lvl="4" indent="-285750">
              <a:buSzPct val="100000"/>
              <a:buFont typeface="Arial"/>
              <a:buChar char="•"/>
            </a:pPr>
            <a:r>
              <a:rPr lang="en-US" sz="2400" b="1" dirty="0">
                <a:solidFill>
                  <a:schemeClr val="dk1"/>
                </a:solidFill>
                <a:latin typeface="Candara" panose="020E0502030303020204" pitchFamily="34" charset="0"/>
              </a:rPr>
              <a:t>Web-based</a:t>
            </a:r>
          </a:p>
          <a:p>
            <a:pPr indent="-342900">
              <a:spcBef>
                <a:spcPts val="400"/>
              </a:spcBef>
              <a:buSzPct val="100000"/>
              <a:buFont typeface="Arial"/>
              <a:buChar char="•"/>
            </a:pPr>
            <a:r>
              <a:rPr lang="en-US" sz="2400" b="1" dirty="0">
                <a:solidFill>
                  <a:srgbClr val="FFC000"/>
                </a:solidFill>
              </a:rPr>
              <a:t>Management communication protocols</a:t>
            </a:r>
          </a:p>
          <a:p>
            <a:pPr marL="2114550" lvl="4" indent="-342900">
              <a:buSzPct val="100000"/>
              <a:buFont typeface="Wingdings" panose="05000000000000000000" pitchFamily="2" charset="2"/>
              <a:buChar char="v"/>
            </a:pPr>
            <a:r>
              <a:rPr lang="en-US" sz="2400" b="1" dirty="0">
                <a:solidFill>
                  <a:schemeClr val="dk1"/>
                </a:solidFill>
                <a:latin typeface="Candara" panose="020E0502030303020204" pitchFamily="34" charset="0"/>
              </a:rPr>
              <a:t>SNMP</a:t>
            </a:r>
          </a:p>
          <a:p>
            <a:pPr lvl="4" indent="-285750">
              <a:buSzPct val="100000"/>
              <a:buFont typeface="Arial"/>
              <a:buChar char="•"/>
            </a:pPr>
            <a:r>
              <a:rPr lang="en-US" sz="2400" b="1" dirty="0">
                <a:solidFill>
                  <a:schemeClr val="dk1"/>
                </a:solidFill>
                <a:latin typeface="Candara" panose="020E0502030303020204" pitchFamily="34" charset="0"/>
              </a:rPr>
              <a:t>CMIP</a:t>
            </a:r>
          </a:p>
          <a:p>
            <a:pPr lvl="4" indent="-285750">
              <a:buSzPct val="100000"/>
              <a:buFont typeface="Arial"/>
              <a:buChar char="•"/>
            </a:pPr>
            <a:r>
              <a:rPr lang="en-US" sz="2400" b="1" dirty="0">
                <a:solidFill>
                  <a:schemeClr val="dk1"/>
                </a:solidFill>
                <a:latin typeface="Candara" panose="020E0502030303020204" pitchFamily="34" charset="0"/>
              </a:rPr>
              <a:t>XML</a:t>
            </a:r>
          </a:p>
          <a:p>
            <a:pPr lvl="4" indent="-285750">
              <a:buSzPct val="100000"/>
              <a:buFont typeface="Arial"/>
              <a:buChar char="•"/>
            </a:pPr>
            <a:r>
              <a:rPr lang="en-US" sz="2400" b="1" dirty="0">
                <a:solidFill>
                  <a:schemeClr val="dk1"/>
                </a:solidFill>
                <a:latin typeface="Candara" panose="020E0502030303020204" pitchFamily="34" charset="0"/>
              </a:rPr>
              <a:t>CORBA</a:t>
            </a:r>
          </a:p>
          <a:p>
            <a:pPr indent="-342900">
              <a:spcBef>
                <a:spcPts val="400"/>
              </a:spcBef>
              <a:buSzPct val="100000"/>
              <a:buFont typeface="Arial"/>
              <a:buChar char="•"/>
            </a:pPr>
            <a:r>
              <a:rPr lang="en-US" sz="2400" b="1" dirty="0">
                <a:solidFill>
                  <a:srgbClr val="FFC000"/>
                </a:solidFill>
              </a:rPr>
              <a:t>ASN.1 language</a:t>
            </a:r>
          </a:p>
          <a:p>
            <a:pPr lvl="4" indent="-285750">
              <a:buSzPct val="100000"/>
              <a:buFont typeface="Arial"/>
              <a:buChar char="•"/>
            </a:pPr>
            <a:r>
              <a:rPr lang="en-US" sz="2400" b="1" dirty="0">
                <a:solidFill>
                  <a:schemeClr val="dk1"/>
                </a:solidFill>
                <a:latin typeface="Candara" panose="020E0502030303020204" pitchFamily="34" charset="0"/>
              </a:rPr>
              <a:t>Syntax</a:t>
            </a:r>
          </a:p>
          <a:p>
            <a:pPr lvl="4" indent="-285750">
              <a:buSzPct val="100000"/>
              <a:buFont typeface="Arial"/>
              <a:buChar char="•"/>
            </a:pPr>
            <a:r>
              <a:rPr lang="en-US" sz="2400" b="1" dirty="0">
                <a:solidFill>
                  <a:schemeClr val="dk1"/>
                </a:solidFill>
                <a:latin typeface="Candara" panose="020E0502030303020204" pitchFamily="34" charset="0"/>
              </a:rPr>
              <a:t>Macro</a:t>
            </a:r>
          </a:p>
          <a:p>
            <a:pPr indent="-342900">
              <a:spcBef>
                <a:spcPts val="400"/>
              </a:spcBef>
              <a:buSzPct val="100000"/>
              <a:buFont typeface="Arial"/>
              <a:buChar char="•"/>
            </a:pPr>
            <a:r>
              <a:rPr lang="en-US" sz="2400" b="1" dirty="0">
                <a:solidFill>
                  <a:srgbClr val="FFC000"/>
                </a:solidFill>
              </a:rPr>
              <a:t>Basic encoding rule</a:t>
            </a:r>
          </a:p>
          <a:p>
            <a:pPr indent="-342900">
              <a:spcBef>
                <a:spcPts val="400"/>
              </a:spcBef>
              <a:buSzPct val="100000"/>
              <a:buFont typeface="Arial"/>
              <a:buChar char="•"/>
            </a:pPr>
            <a:r>
              <a:rPr lang="en-US" sz="2400" b="1" dirty="0">
                <a:solidFill>
                  <a:srgbClr val="FFC000"/>
                </a:solidFill>
              </a:rPr>
              <a:t>Management application functions</a:t>
            </a:r>
          </a:p>
          <a:p>
            <a:pPr marL="0" indent="0">
              <a:spcBef>
                <a:spcPts val="0"/>
              </a:spcBef>
              <a:buSzPct val="25000"/>
              <a:buNone/>
            </a:pPr>
            <a:endParaRPr sz="2400" dirty="0">
              <a:solidFill>
                <a:schemeClr val="dk1"/>
              </a:solidFill>
            </a:endParaRPr>
          </a:p>
        </p:txBody>
      </p:sp>
      <p:sp>
        <p:nvSpPr>
          <p:cNvPr id="9" name="5-Point Star 8"/>
          <p:cNvSpPr/>
          <p:nvPr/>
        </p:nvSpPr>
        <p:spPr>
          <a:xfrm>
            <a:off x="11143488" y="14630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cxnSp>
        <p:nvCxnSpPr>
          <p:cNvPr id="246" name="Shape 246"/>
          <p:cNvCxnSpPr/>
          <p:nvPr/>
        </p:nvCxnSpPr>
        <p:spPr>
          <a:xfrm>
            <a:off x="886968" y="4340352"/>
            <a:ext cx="5638800" cy="0"/>
          </a:xfrm>
          <a:prstGeom prst="straightConnector1">
            <a:avLst/>
          </a:prstGeom>
          <a:noFill/>
          <a:ln w="12700" cap="rnd" cmpd="sng">
            <a:solidFill>
              <a:schemeClr val="dk1"/>
            </a:solidFill>
            <a:prstDash val="solid"/>
            <a:miter/>
            <a:headEnd type="none" w="med" len="med"/>
            <a:tailEnd type="none" w="med" len="med"/>
          </a:ln>
        </p:spPr>
      </p:cxnSp>
      <p:sp>
        <p:nvSpPr>
          <p:cNvPr id="247" name="Shape 247"/>
          <p:cNvSpPr txBox="1"/>
          <p:nvPr/>
        </p:nvSpPr>
        <p:spPr>
          <a:xfrm>
            <a:off x="277368" y="4340352"/>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49" name="Shape 249"/>
          <p:cNvSpPr txBox="1"/>
          <p:nvPr/>
        </p:nvSpPr>
        <p:spPr>
          <a:xfrm>
            <a:off x="1603948" y="533401"/>
            <a:ext cx="7921052" cy="860425"/>
          </a:xfrm>
          <a:prstGeom prst="rect">
            <a:avLst/>
          </a:prstGeom>
          <a:noFill/>
          <a:ln>
            <a:noFill/>
          </a:ln>
        </p:spPr>
        <p:txBody>
          <a:bodyPr lIns="91425" tIns="45700" rIns="91425" bIns="45700" anchor="t" anchorCtr="0">
            <a:noAutofit/>
          </a:bodyPr>
          <a:lstStyle/>
          <a:p>
            <a:pPr algn="ctr">
              <a:lnSpc>
                <a:spcPct val="90000"/>
              </a:lnSpc>
              <a:buClr>
                <a:schemeClr val="dk1"/>
              </a:buClr>
              <a:buSzPct val="100000"/>
              <a:buFont typeface="Arial"/>
              <a:buChar char=" "/>
            </a:pPr>
            <a:r>
              <a:rPr lang="en-US" sz="2800" b="1" dirty="0">
                <a:solidFill>
                  <a:srgbClr val="CC9900"/>
                </a:solidFill>
                <a:latin typeface="Candara" panose="020E0502030303020204" pitchFamily="34" charset="0"/>
              </a:rPr>
              <a:t>Structure of Management Information </a:t>
            </a:r>
            <a:r>
              <a:rPr lang="en-US" sz="2800" b="1" dirty="0" smtClean="0">
                <a:solidFill>
                  <a:srgbClr val="CC9900"/>
                </a:solidFill>
                <a:latin typeface="Candara" panose="020E0502030303020204" pitchFamily="34" charset="0"/>
              </a:rPr>
              <a:t>(</a:t>
            </a:r>
            <a:r>
              <a:rPr lang="en-US" sz="2800" b="1" dirty="0">
                <a:solidFill>
                  <a:srgbClr val="CC9900"/>
                </a:solidFill>
                <a:latin typeface="Candara" panose="020E0502030303020204" pitchFamily="34" charset="0"/>
              </a:rPr>
              <a:t>SMI)</a:t>
            </a:r>
            <a:r>
              <a:rPr lang="en-US" sz="2800" b="1" dirty="0">
                <a:solidFill>
                  <a:srgbClr val="CC9900"/>
                </a:solidFill>
                <a:latin typeface="Times New Roman"/>
                <a:ea typeface="Times New Roman"/>
                <a:cs typeface="Times New Roman"/>
                <a:sym typeface="Times New Roman"/>
              </a:rPr>
              <a:t> </a:t>
            </a:r>
          </a:p>
        </p:txBody>
      </p:sp>
      <p:sp>
        <p:nvSpPr>
          <p:cNvPr id="251" name="Shape 251"/>
          <p:cNvSpPr txBox="1"/>
          <p:nvPr/>
        </p:nvSpPr>
        <p:spPr>
          <a:xfrm>
            <a:off x="944880" y="1033272"/>
            <a:ext cx="5999162" cy="31400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SMI</a:t>
            </a:r>
            <a:r>
              <a:rPr lang="en-US" sz="2000" dirty="0">
                <a:solidFill>
                  <a:schemeClr val="dk1"/>
                </a:solidFill>
                <a:latin typeface="Candara" panose="020E0502030303020204" pitchFamily="34" charset="0"/>
              </a:rPr>
              <a:t> defines for a </a:t>
            </a:r>
            <a:r>
              <a:rPr lang="en-US" sz="2000" b="1" dirty="0">
                <a:solidFill>
                  <a:schemeClr val="dk1"/>
                </a:solidFill>
                <a:latin typeface="Candara" panose="020E0502030303020204" pitchFamily="34" charset="0"/>
              </a:rPr>
              <a:t>managed object</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Syntax</a:t>
            </a:r>
          </a:p>
          <a:p>
            <a:pPr marL="457200" lvl="1">
              <a:buClr>
                <a:schemeClr val="dk1"/>
              </a:buClr>
              <a:buSzPct val="100000"/>
              <a:buFont typeface="Arial"/>
              <a:buChar char="•"/>
            </a:pPr>
            <a:r>
              <a:rPr lang="en-US" sz="2000" dirty="0">
                <a:solidFill>
                  <a:srgbClr val="0070C0"/>
                </a:solidFill>
                <a:latin typeface="Candara" panose="020E0502030303020204" pitchFamily="34" charset="0"/>
              </a:rPr>
              <a:t> Semantics</a:t>
            </a:r>
          </a:p>
          <a:p>
            <a:pPr marL="457200" lvl="1">
              <a:buClr>
                <a:schemeClr val="dk1"/>
              </a:buClr>
              <a:buSzPct val="100000"/>
              <a:buFont typeface="Arial"/>
              <a:buChar char="•"/>
            </a:pPr>
            <a:r>
              <a:rPr lang="en-US" sz="2000" dirty="0">
                <a:solidFill>
                  <a:schemeClr val="dk1"/>
                </a:solidFill>
                <a:latin typeface="Candara" panose="020E0502030303020204" pitchFamily="34" charset="0"/>
              </a:rPr>
              <a:t> Plus additional information such as </a:t>
            </a:r>
            <a:r>
              <a:rPr lang="en-US" sz="2000" dirty="0">
                <a:solidFill>
                  <a:srgbClr val="0070C0"/>
                </a:solidFill>
                <a:latin typeface="Candara" panose="020E0502030303020204" pitchFamily="34" charset="0"/>
              </a:rPr>
              <a:t>status</a:t>
            </a:r>
          </a:p>
          <a:p>
            <a:pPr>
              <a:buClr>
                <a:schemeClr val="dk1"/>
              </a:buClr>
              <a:buSzPct val="100000"/>
              <a:buFont typeface="Arial"/>
              <a:buChar char="•"/>
            </a:pPr>
            <a:r>
              <a:rPr lang="en-US" sz="2000" dirty="0">
                <a:solidFill>
                  <a:schemeClr val="dk1"/>
                </a:solidFill>
                <a:latin typeface="Candara" panose="020E0502030303020204" pitchFamily="34" charset="0"/>
              </a:rPr>
              <a:t> Example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dirty="0" err="1">
                <a:solidFill>
                  <a:schemeClr val="dk1"/>
                </a:solidFill>
                <a:latin typeface="Candara" panose="020E0502030303020204" pitchFamily="34" charset="0"/>
              </a:rPr>
              <a:t>sysDescr</a:t>
            </a:r>
            <a:r>
              <a:rPr lang="en-US" sz="2000" dirty="0">
                <a:solidFill>
                  <a:schemeClr val="dk1"/>
                </a:solidFill>
                <a:latin typeface="Candara" panose="020E0502030303020204" pitchFamily="34" charset="0"/>
              </a:rPr>
              <a:t>:	{ system 1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Syntax:	OCTET STRING</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Definition:	"A textual description of the entity.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Access:	read-only</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Status:	mandatory </a:t>
            </a:r>
          </a:p>
        </p:txBody>
      </p:sp>
      <p:cxnSp>
        <p:nvCxnSpPr>
          <p:cNvPr id="252" name="Shape 252"/>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253" name="Shape 253"/>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2" name="TextBox 1"/>
          <p:cNvSpPr txBox="1"/>
          <p:nvPr/>
        </p:nvSpPr>
        <p:spPr>
          <a:xfrm>
            <a:off x="277368" y="4846320"/>
            <a:ext cx="11459811" cy="3170099"/>
          </a:xfrm>
          <a:prstGeom prst="rect">
            <a:avLst/>
          </a:prstGeom>
          <a:noFill/>
        </p:spPr>
        <p:txBody>
          <a:bodyPr wrap="square" rtlCol="1">
            <a:spAutoFit/>
          </a:bodyPr>
          <a:lstStyle/>
          <a:p>
            <a:r>
              <a:rPr lang="en-US" sz="2400" dirty="0">
                <a:latin typeface="Candara" panose="020E0502030303020204" pitchFamily="34" charset="0"/>
              </a:rPr>
              <a:t>Figure 3.6 expands the network configuration that is shown in Figure 3.2 to include the MIB </a:t>
            </a:r>
            <a:r>
              <a:rPr lang="en-US" sz="2400" dirty="0" smtClean="0">
                <a:latin typeface="Candara" panose="020E0502030303020204" pitchFamily="34" charset="0"/>
              </a:rPr>
              <a:t>that is </a:t>
            </a:r>
            <a:r>
              <a:rPr lang="en-US" sz="2400" dirty="0">
                <a:latin typeface="Candara" panose="020E0502030303020204" pitchFamily="34" charset="0"/>
              </a:rPr>
              <a:t>associated with the manager. </a:t>
            </a:r>
            <a:endParaRPr lang="en-US" sz="2400" dirty="0" smtClean="0">
              <a:latin typeface="Candara" panose="020E0502030303020204" pitchFamily="34" charset="0"/>
            </a:endParaRPr>
          </a:p>
          <a:p>
            <a:endParaRPr lang="en-US" sz="2400" dirty="0" smtClean="0">
              <a:latin typeface="Candara" panose="020E0502030303020204" pitchFamily="34" charset="0"/>
            </a:endParaRPr>
          </a:p>
          <a:p>
            <a:r>
              <a:rPr lang="en-US" sz="2400" dirty="0" smtClean="0">
                <a:latin typeface="Candara" panose="020E0502030303020204" pitchFamily="34" charset="0"/>
              </a:rPr>
              <a:t>Thus</a:t>
            </a:r>
            <a:r>
              <a:rPr lang="en-US" sz="2400" dirty="0">
                <a:latin typeface="Candara" panose="020E0502030303020204" pitchFamily="34" charset="0"/>
              </a:rPr>
              <a:t>, the </a:t>
            </a:r>
            <a:r>
              <a:rPr lang="en-US" sz="2400" b="1" dirty="0">
                <a:solidFill>
                  <a:srgbClr val="0070C0"/>
                </a:solidFill>
                <a:latin typeface="Candara" panose="020E0502030303020204" pitchFamily="34" charset="0"/>
              </a:rPr>
              <a:t>manager</a:t>
            </a:r>
            <a:r>
              <a:rPr lang="en-US" sz="2400" dirty="0">
                <a:solidFill>
                  <a:srgbClr val="0070C0"/>
                </a:solidFill>
                <a:latin typeface="Candara" panose="020E0502030303020204" pitchFamily="34" charset="0"/>
              </a:rPr>
              <a:t> </a:t>
            </a:r>
            <a:r>
              <a:rPr lang="en-US" sz="2400" dirty="0">
                <a:latin typeface="Candara" panose="020E0502030303020204" pitchFamily="34" charset="0"/>
              </a:rPr>
              <a:t>has </a:t>
            </a:r>
            <a:r>
              <a:rPr lang="en-US" sz="2400" b="1" dirty="0">
                <a:latin typeface="Candara" panose="020E0502030303020204" pitchFamily="34" charset="0"/>
              </a:rPr>
              <a:t>both</a:t>
            </a:r>
            <a:r>
              <a:rPr lang="en-US" sz="2400" dirty="0">
                <a:latin typeface="Candara" panose="020E0502030303020204" pitchFamily="34" charset="0"/>
              </a:rPr>
              <a:t> the </a:t>
            </a:r>
            <a:r>
              <a:rPr lang="en-US" sz="2400" b="1" dirty="0">
                <a:solidFill>
                  <a:srgbClr val="CC9900"/>
                </a:solidFill>
                <a:latin typeface="Candara" panose="020E0502030303020204" pitchFamily="34" charset="0"/>
              </a:rPr>
              <a:t>management database</a:t>
            </a:r>
            <a:r>
              <a:rPr lang="en-US" sz="2400" dirty="0">
                <a:solidFill>
                  <a:srgbClr val="CC9900"/>
                </a:solidFill>
                <a:latin typeface="Candara" panose="020E0502030303020204" pitchFamily="34" charset="0"/>
              </a:rPr>
              <a:t> </a:t>
            </a:r>
            <a:r>
              <a:rPr lang="en-US" sz="2400" dirty="0">
                <a:latin typeface="Candara" panose="020E0502030303020204" pitchFamily="34" charset="0"/>
              </a:rPr>
              <a:t>(</a:t>
            </a:r>
            <a:r>
              <a:rPr lang="en-US" sz="2400" b="1" dirty="0">
                <a:solidFill>
                  <a:srgbClr val="CC9900"/>
                </a:solidFill>
                <a:latin typeface="Candara" panose="020E0502030303020204" pitchFamily="34" charset="0"/>
              </a:rPr>
              <a:t>MDB</a:t>
            </a:r>
            <a:r>
              <a:rPr lang="en-US" sz="2400" dirty="0">
                <a:latin typeface="Candara" panose="020E0502030303020204" pitchFamily="34" charset="0"/>
              </a:rPr>
              <a:t>) and </a:t>
            </a:r>
            <a:r>
              <a:rPr lang="en-US" sz="2400" dirty="0" smtClean="0">
                <a:latin typeface="Candara" panose="020E0502030303020204" pitchFamily="34" charset="0"/>
              </a:rPr>
              <a:t>the </a:t>
            </a:r>
            <a:r>
              <a:rPr lang="en-US" sz="2400" b="1" dirty="0" smtClean="0">
                <a:solidFill>
                  <a:srgbClr val="CC9900"/>
                </a:solidFill>
                <a:latin typeface="Candara" panose="020E0502030303020204" pitchFamily="34" charset="0"/>
              </a:rPr>
              <a:t>MIB</a:t>
            </a:r>
            <a:r>
              <a:rPr lang="en-US" sz="2400" dirty="0">
                <a:latin typeface="Candara" panose="020E0502030303020204" pitchFamily="34" charset="0"/>
              </a:rPr>
              <a:t>. </a:t>
            </a:r>
            <a:endParaRPr lang="en-US" sz="2400" dirty="0" smtClean="0">
              <a:latin typeface="Candara" panose="020E0502030303020204" pitchFamily="34" charset="0"/>
            </a:endParaRPr>
          </a:p>
          <a:p>
            <a:r>
              <a:rPr lang="en-US" sz="2400" dirty="0" smtClean="0">
                <a:latin typeface="Candara" panose="020E0502030303020204" pitchFamily="34" charset="0"/>
              </a:rPr>
              <a:t>Itis </a:t>
            </a:r>
            <a:r>
              <a:rPr lang="en-US" sz="2400" dirty="0">
                <a:latin typeface="Candara" panose="020E0502030303020204" pitchFamily="34" charset="0"/>
              </a:rPr>
              <a:t>important to distinguish between the two. </a:t>
            </a:r>
            <a:endParaRPr lang="en-US" sz="2400" dirty="0" smtClean="0">
              <a:latin typeface="Candara" panose="020E0502030303020204" pitchFamily="34" charset="0"/>
            </a:endParaRPr>
          </a:p>
          <a:p>
            <a:pPr marL="457200" indent="-457200">
              <a:buFont typeface="+mj-lt"/>
              <a:buAutoNum type="arabicPeriod"/>
            </a:pPr>
            <a:r>
              <a:rPr lang="en-US" sz="2000" dirty="0" smtClean="0">
                <a:latin typeface="Candara" panose="020E0502030303020204" pitchFamily="34" charset="0"/>
              </a:rPr>
              <a:t>The </a:t>
            </a:r>
            <a:r>
              <a:rPr lang="en-US" sz="2000" b="1" dirty="0">
                <a:latin typeface="Candara" panose="020E0502030303020204" pitchFamily="34" charset="0"/>
              </a:rPr>
              <a:t>MDB</a:t>
            </a:r>
            <a:r>
              <a:rPr lang="en-US" sz="2000" dirty="0">
                <a:latin typeface="Candara" panose="020E0502030303020204" pitchFamily="34" charset="0"/>
              </a:rPr>
              <a:t> is a </a:t>
            </a:r>
            <a:r>
              <a:rPr lang="en-US" sz="2000" b="1" dirty="0">
                <a:solidFill>
                  <a:srgbClr val="0070C0"/>
                </a:solidFill>
                <a:latin typeface="Candara" panose="020E0502030303020204" pitchFamily="34" charset="0"/>
              </a:rPr>
              <a:t>real database </a:t>
            </a:r>
            <a:r>
              <a:rPr lang="en-US" sz="2000" dirty="0">
                <a:latin typeface="Candara" panose="020E0502030303020204" pitchFamily="34" charset="0"/>
              </a:rPr>
              <a:t>and contains the </a:t>
            </a:r>
            <a:r>
              <a:rPr lang="en-US" sz="2000" dirty="0" smtClean="0">
                <a:latin typeface="Candara" panose="020E0502030303020204" pitchFamily="34" charset="0"/>
              </a:rPr>
              <a:t>measured </a:t>
            </a:r>
            <a:r>
              <a:rPr lang="en-US" sz="2000" dirty="0">
                <a:latin typeface="Candara" panose="020E0502030303020204" pitchFamily="34" charset="0"/>
              </a:rPr>
              <a:t>or administratively </a:t>
            </a:r>
            <a:r>
              <a:rPr lang="en-US" sz="2000" dirty="0" smtClean="0">
                <a:latin typeface="Candara" panose="020E0502030303020204" pitchFamily="34" charset="0"/>
              </a:rPr>
              <a:t>configured value of the </a:t>
            </a:r>
            <a:r>
              <a:rPr lang="en-US" sz="2000" dirty="0">
                <a:latin typeface="Candara" panose="020E0502030303020204" pitchFamily="34" charset="0"/>
              </a:rPr>
              <a:t>elements </a:t>
            </a:r>
            <a:r>
              <a:rPr lang="en-US" sz="2000" dirty="0" smtClean="0">
                <a:latin typeface="Candara" panose="020E0502030303020204" pitchFamily="34" charset="0"/>
              </a:rPr>
              <a:t>of the </a:t>
            </a:r>
            <a:r>
              <a:rPr lang="en-US" sz="2000" dirty="0">
                <a:latin typeface="Candara" panose="020E0502030303020204" pitchFamily="34" charset="0"/>
              </a:rPr>
              <a:t>network. </a:t>
            </a:r>
            <a:endParaRPr lang="en-US" sz="2000" dirty="0" smtClean="0">
              <a:latin typeface="Candara" panose="020E0502030303020204" pitchFamily="34" charset="0"/>
            </a:endParaRPr>
          </a:p>
          <a:p>
            <a:pPr marL="457200" indent="-457200">
              <a:buFont typeface="+mj-lt"/>
              <a:buAutoNum type="arabicPeriod"/>
            </a:pPr>
            <a:r>
              <a:rPr lang="en-US" sz="2000" dirty="0" smtClean="0">
                <a:latin typeface="Candara" panose="020E0502030303020204" pitchFamily="34" charset="0"/>
              </a:rPr>
              <a:t>On </a:t>
            </a:r>
            <a:r>
              <a:rPr lang="en-US" sz="2000" dirty="0">
                <a:latin typeface="Candara" panose="020E0502030303020204" pitchFamily="34" charset="0"/>
              </a:rPr>
              <a:t>the other hand, the </a:t>
            </a:r>
            <a:r>
              <a:rPr lang="en-US" sz="2000" b="1" dirty="0">
                <a:latin typeface="Candara" panose="020E0502030303020204" pitchFamily="34" charset="0"/>
              </a:rPr>
              <a:t>MIB </a:t>
            </a:r>
            <a:r>
              <a:rPr lang="en-US" sz="2000" dirty="0" smtClean="0">
                <a:latin typeface="Candara" panose="020E0502030303020204" pitchFamily="34" charset="0"/>
              </a:rPr>
              <a:t>is a </a:t>
            </a:r>
            <a:r>
              <a:rPr lang="en-US" sz="2000" b="1" dirty="0">
                <a:solidFill>
                  <a:srgbClr val="0070C0"/>
                </a:solidFill>
                <a:latin typeface="Candara" panose="020E0502030303020204" pitchFamily="34" charset="0"/>
              </a:rPr>
              <a:t>virtual database </a:t>
            </a:r>
            <a:r>
              <a:rPr lang="en-US" sz="2000" dirty="0">
                <a:latin typeface="Candara" panose="020E0502030303020204" pitchFamily="34" charset="0"/>
              </a:rPr>
              <a:t>and contains the information necessary for </a:t>
            </a:r>
            <a:r>
              <a:rPr lang="en-US" sz="2000" b="1" dirty="0">
                <a:latin typeface="Candara" panose="020E0502030303020204" pitchFamily="34" charset="0"/>
              </a:rPr>
              <a:t>processes</a:t>
            </a:r>
            <a:r>
              <a:rPr lang="en-US" sz="2000" dirty="0">
                <a:latin typeface="Candara" panose="020E0502030303020204" pitchFamily="34" charset="0"/>
              </a:rPr>
              <a:t> to </a:t>
            </a:r>
            <a:r>
              <a:rPr lang="en-US" sz="2000" b="1" dirty="0">
                <a:latin typeface="Candara" panose="020E0502030303020204" pitchFamily="34" charset="0"/>
              </a:rPr>
              <a:t>exchange information </a:t>
            </a:r>
            <a:r>
              <a:rPr lang="en-US" sz="2000" dirty="0" smtClean="0">
                <a:latin typeface="Candara" panose="020E0502030303020204" pitchFamily="34" charset="0"/>
              </a:rPr>
              <a:t>among themselves</a:t>
            </a:r>
            <a:r>
              <a:rPr lang="en-US" sz="2000" dirty="0">
                <a:latin typeface="Candara" panose="020E0502030303020204" pitchFamily="34" charset="0"/>
              </a:rPr>
              <a:t>.</a:t>
            </a:r>
            <a:endParaRPr lang="ar-SA"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cxnSp>
        <p:nvCxnSpPr>
          <p:cNvPr id="259" name="Shape 259"/>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260" name="Shape 260"/>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261" name="Shape 26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262" name="Shape 262"/>
          <p:cNvSpPr txBox="1"/>
          <p:nvPr/>
        </p:nvSpPr>
        <p:spPr>
          <a:xfrm>
            <a:off x="2667000" y="533400"/>
            <a:ext cx="6858000" cy="519112"/>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CC9900"/>
                </a:solidFill>
                <a:latin typeface="Candara" panose="020E0502030303020204" pitchFamily="34" charset="0"/>
              </a:rPr>
              <a:t>Management Information Base</a:t>
            </a:r>
            <a:r>
              <a:rPr lang="en-US" sz="2800" b="1" dirty="0">
                <a:solidFill>
                  <a:schemeClr val="dk1"/>
                </a:solidFill>
                <a:latin typeface="Candara" panose="020E0502030303020204" pitchFamily="34" charset="0"/>
              </a:rPr>
              <a:t> (</a:t>
            </a:r>
            <a:r>
              <a:rPr lang="en-US" sz="2800" b="1" dirty="0">
                <a:solidFill>
                  <a:srgbClr val="CC9900"/>
                </a:solidFill>
                <a:latin typeface="Candara" panose="020E0502030303020204" pitchFamily="34" charset="0"/>
              </a:rPr>
              <a:t>MIB</a:t>
            </a:r>
            <a:r>
              <a:rPr lang="en-US" sz="2800" b="1" dirty="0">
                <a:solidFill>
                  <a:schemeClr val="dk1"/>
                </a:solidFill>
                <a:latin typeface="Candara" panose="020E0502030303020204" pitchFamily="34" charset="0"/>
              </a:rPr>
              <a:t>)</a:t>
            </a:r>
          </a:p>
        </p:txBody>
      </p:sp>
      <p:sp>
        <p:nvSpPr>
          <p:cNvPr id="263" name="Shape 263"/>
          <p:cNvSpPr txBox="1"/>
          <p:nvPr/>
        </p:nvSpPr>
        <p:spPr>
          <a:xfrm>
            <a:off x="4479926" y="8458201"/>
            <a:ext cx="3332161" cy="461961"/>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264" name="Shape 264"/>
          <p:cNvSpPr txBox="1"/>
          <p:nvPr/>
        </p:nvSpPr>
        <p:spPr>
          <a:xfrm>
            <a:off x="694944" y="1295400"/>
            <a:ext cx="10991087" cy="2816224"/>
          </a:xfrm>
          <a:prstGeom prst="rect">
            <a:avLst/>
          </a:prstGeom>
          <a:noFill/>
          <a:ln>
            <a:noFill/>
          </a:ln>
        </p:spPr>
        <p:txBody>
          <a:bodyPr lIns="91425" tIns="45700" rIns="91425" bIns="45700" anchor="t" anchorCtr="0">
            <a:noAutofit/>
          </a:bodyPr>
          <a:lstStyle/>
          <a:p>
            <a:pPr>
              <a:lnSpc>
                <a:spcPct val="120000"/>
              </a:lnSpc>
              <a:buClr>
                <a:schemeClr val="dk1"/>
              </a:buClr>
              <a:buSzPct val="100000"/>
              <a:buFont typeface="Arial"/>
              <a:buChar char="•"/>
            </a:pPr>
            <a:r>
              <a:rPr lang="en-US" sz="2400" dirty="0">
                <a:solidFill>
                  <a:srgbClr val="0070C0"/>
                </a:solidFill>
                <a:latin typeface="Candara" panose="020E0502030303020204" pitchFamily="34" charset="0"/>
              </a:rPr>
              <a:t> Information base </a:t>
            </a:r>
            <a:r>
              <a:rPr lang="en-US" sz="2400" b="1" dirty="0">
                <a:solidFill>
                  <a:srgbClr val="0070C0"/>
                </a:solidFill>
                <a:latin typeface="Candara" panose="020E0502030303020204" pitchFamily="34" charset="0"/>
              </a:rPr>
              <a:t>contains information about objects</a:t>
            </a:r>
          </a:p>
          <a:p>
            <a:pPr>
              <a:lnSpc>
                <a:spcPct val="120000"/>
              </a:lnSpc>
              <a:buClr>
                <a:schemeClr val="dk1"/>
              </a:buClr>
              <a:buSzPct val="100000"/>
              <a:buFont typeface="Arial"/>
              <a:buChar char="•"/>
            </a:pPr>
            <a:r>
              <a:rPr lang="en-US" sz="2400" dirty="0">
                <a:solidFill>
                  <a:schemeClr val="dk1"/>
                </a:solidFill>
                <a:latin typeface="Candara" panose="020E0502030303020204" pitchFamily="34" charset="0"/>
              </a:rPr>
              <a:t> Organized by grouping of related objects</a:t>
            </a:r>
          </a:p>
          <a:p>
            <a:pPr>
              <a:lnSpc>
                <a:spcPct val="120000"/>
              </a:lnSpc>
              <a:buClr>
                <a:schemeClr val="dk1"/>
              </a:buClr>
              <a:buSzPct val="100000"/>
              <a:buFont typeface="Arial"/>
              <a:buChar char="•"/>
            </a:pPr>
            <a:r>
              <a:rPr lang="en-US" sz="2400" dirty="0">
                <a:solidFill>
                  <a:srgbClr val="0070C0"/>
                </a:solidFill>
                <a:latin typeface="Candara" panose="020E0502030303020204" pitchFamily="34" charset="0"/>
              </a:rPr>
              <a:t> Defines </a:t>
            </a:r>
            <a:r>
              <a:rPr lang="en-US" sz="2400" dirty="0">
                <a:solidFill>
                  <a:srgbClr val="CC9900"/>
                </a:solidFill>
                <a:latin typeface="Candara" panose="020E0502030303020204" pitchFamily="34" charset="0"/>
              </a:rPr>
              <a:t>relationship</a:t>
            </a:r>
            <a:r>
              <a:rPr lang="en-US" sz="2400" dirty="0">
                <a:solidFill>
                  <a:srgbClr val="0070C0"/>
                </a:solidFill>
                <a:latin typeface="Candara" panose="020E0502030303020204" pitchFamily="34" charset="0"/>
              </a:rPr>
              <a:t> between objects</a:t>
            </a:r>
          </a:p>
          <a:p>
            <a:pPr>
              <a:lnSpc>
                <a:spcPct val="120000"/>
              </a:lnSpc>
              <a:buClr>
                <a:schemeClr val="dk1"/>
              </a:buClr>
              <a:buSzPct val="100000"/>
              <a:buFont typeface="Arial"/>
              <a:buChar char="•"/>
            </a:pPr>
            <a:r>
              <a:rPr lang="en-US" sz="2400" dirty="0">
                <a:solidFill>
                  <a:schemeClr val="dk1"/>
                </a:solidFill>
                <a:latin typeface="Candara" panose="020E0502030303020204" pitchFamily="34" charset="0"/>
              </a:rPr>
              <a:t> It is NOT a physical database.  </a:t>
            </a:r>
            <a:r>
              <a:rPr lang="en-US" sz="2400" b="1" dirty="0">
                <a:solidFill>
                  <a:srgbClr val="0070C0"/>
                </a:solidFill>
                <a:latin typeface="Candara" panose="020E0502030303020204" pitchFamily="34" charset="0"/>
              </a:rPr>
              <a:t>It is a </a:t>
            </a:r>
            <a:r>
              <a:rPr lang="en-US" sz="2400" b="1" i="1" dirty="0" smtClean="0">
                <a:solidFill>
                  <a:srgbClr val="0070C0"/>
                </a:solidFill>
                <a:latin typeface="Candara" panose="020E0502030303020204" pitchFamily="34" charset="0"/>
              </a:rPr>
              <a:t>virtual</a:t>
            </a:r>
            <a:r>
              <a:rPr lang="en-US" sz="2400" b="1" dirty="0" smtClean="0">
                <a:solidFill>
                  <a:srgbClr val="0070C0"/>
                </a:solidFill>
                <a:latin typeface="Candara" panose="020E0502030303020204" pitchFamily="34" charset="0"/>
              </a:rPr>
              <a:t> database </a:t>
            </a:r>
            <a:r>
              <a:rPr lang="en-US" sz="2400" b="1" dirty="0">
                <a:solidFill>
                  <a:srgbClr val="0070C0"/>
                </a:solidFill>
                <a:latin typeface="Candara" panose="020E0502030303020204" pitchFamily="34" charset="0"/>
              </a:rPr>
              <a:t>that is compiled into management module</a:t>
            </a:r>
          </a:p>
        </p:txBody>
      </p:sp>
      <p:cxnSp>
        <p:nvCxnSpPr>
          <p:cNvPr id="265" name="Shape 265"/>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266" name="Shape 266"/>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267" name="Shape 267"/>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cxnSp>
        <p:nvCxnSpPr>
          <p:cNvPr id="272" name="Shape 272"/>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273" name="Shape 273"/>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274" name="Shape 274"/>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275" name="Shape 275"/>
          <p:cNvSpPr txBox="1"/>
          <p:nvPr/>
        </p:nvSpPr>
        <p:spPr>
          <a:xfrm>
            <a:off x="2667000" y="533400"/>
            <a:ext cx="6858000" cy="519112"/>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chemeClr val="dk1"/>
                </a:solidFill>
                <a:latin typeface="Candara" panose="020E0502030303020204" pitchFamily="34" charset="0"/>
              </a:rPr>
              <a:t>Information Base View: </a:t>
            </a:r>
            <a:r>
              <a:rPr lang="en-US" sz="2800" b="1" dirty="0">
                <a:solidFill>
                  <a:srgbClr val="0070C0"/>
                </a:solidFill>
                <a:latin typeface="Candara" panose="020E0502030303020204" pitchFamily="34" charset="0"/>
              </a:rPr>
              <a:t>An Analogy</a:t>
            </a:r>
          </a:p>
        </p:txBody>
      </p:sp>
      <p:sp>
        <p:nvSpPr>
          <p:cNvPr id="276" name="Shape 276"/>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277" name="Shape 277"/>
          <p:cNvSpPr txBox="1"/>
          <p:nvPr/>
        </p:nvSpPr>
        <p:spPr>
          <a:xfrm>
            <a:off x="792480" y="1154112"/>
            <a:ext cx="11009376" cy="3478848"/>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Fulton County library system has many branches</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Each branch has a set of books</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The books in each branch is a different set</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The information base of the county has the </a:t>
            </a:r>
            <a:r>
              <a:rPr lang="en-US" sz="2000" dirty="0" smtClean="0">
                <a:solidFill>
                  <a:schemeClr val="dk1"/>
                </a:solidFill>
                <a:latin typeface="Candara" panose="020E0502030303020204" pitchFamily="34" charset="0"/>
              </a:rPr>
              <a:t>view </a:t>
            </a:r>
            <a:r>
              <a:rPr lang="en-US" sz="2000" dirty="0">
                <a:solidFill>
                  <a:schemeClr val="dk1"/>
                </a:solidFill>
                <a:latin typeface="Candara" panose="020E0502030303020204" pitchFamily="34" charset="0"/>
              </a:rPr>
              <a:t>(catalog) of all books</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The information base of each branch has the </a:t>
            </a:r>
            <a:r>
              <a:rPr lang="en-US" sz="2000" dirty="0" smtClean="0">
                <a:solidFill>
                  <a:schemeClr val="dk1"/>
                </a:solidFill>
                <a:latin typeface="Candara" panose="020E0502030303020204" pitchFamily="34" charset="0"/>
              </a:rPr>
              <a:t>catalog </a:t>
            </a:r>
            <a:r>
              <a:rPr lang="en-US" sz="2000" dirty="0">
                <a:solidFill>
                  <a:schemeClr val="dk1"/>
                </a:solidFill>
                <a:latin typeface="Candara" panose="020E0502030303020204" pitchFamily="34" charset="0"/>
              </a:rPr>
              <a:t>of books that belong to that branch.</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That is, each branch has its view (catalog) </a:t>
            </a:r>
            <a:r>
              <a:rPr lang="en-US" sz="2000" dirty="0" smtClean="0">
                <a:solidFill>
                  <a:schemeClr val="dk1"/>
                </a:solidFill>
                <a:latin typeface="Candara" panose="020E0502030303020204" pitchFamily="34" charset="0"/>
              </a:rPr>
              <a:t>of the </a:t>
            </a:r>
            <a:r>
              <a:rPr lang="en-US" sz="2000" dirty="0">
                <a:solidFill>
                  <a:schemeClr val="dk1"/>
                </a:solidFill>
                <a:latin typeface="Candara" panose="020E0502030303020204" pitchFamily="34" charset="0"/>
              </a:rPr>
              <a:t>information base</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Let us apply this to MIB view</a:t>
            </a:r>
          </a:p>
        </p:txBody>
      </p:sp>
      <p:cxnSp>
        <p:nvCxnSpPr>
          <p:cNvPr id="278" name="Shape 278"/>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279" name="Shape 279"/>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280" name="Shape 280"/>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285" name="Shape 285"/>
          <p:cNvCxnSpPr/>
          <p:nvPr/>
        </p:nvCxnSpPr>
        <p:spPr>
          <a:xfrm>
            <a:off x="3276600" y="4800600"/>
            <a:ext cx="5638800" cy="0"/>
          </a:xfrm>
          <a:prstGeom prst="straightConnector1">
            <a:avLst/>
          </a:prstGeom>
          <a:noFill/>
          <a:ln w="12700" cap="rnd" cmpd="sng">
            <a:solidFill>
              <a:schemeClr val="dk1"/>
            </a:solidFill>
            <a:prstDash val="solid"/>
            <a:miter/>
            <a:headEnd type="none" w="med" len="med"/>
            <a:tailEnd type="none" w="med" len="med"/>
          </a:ln>
        </p:spPr>
      </p:cxnSp>
      <p:sp>
        <p:nvSpPr>
          <p:cNvPr id="286" name="Shape 286"/>
          <p:cNvSpPr txBox="1"/>
          <p:nvPr/>
        </p:nvSpPr>
        <p:spPr>
          <a:xfrm>
            <a:off x="2667000" y="4800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287" name="Shape 28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288" name="Shape 288"/>
          <p:cNvSpPr txBox="1"/>
          <p:nvPr/>
        </p:nvSpPr>
        <p:spPr>
          <a:xfrm>
            <a:off x="2667000" y="533400"/>
            <a:ext cx="6858000" cy="519112"/>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CC9900"/>
                </a:solidFill>
                <a:latin typeface="Candara" panose="020E0502030303020204" pitchFamily="34" charset="0"/>
              </a:rPr>
              <a:t>MIB View </a:t>
            </a:r>
            <a:r>
              <a:rPr lang="en-US" sz="2800" b="1" dirty="0">
                <a:solidFill>
                  <a:schemeClr val="dk1"/>
                </a:solidFill>
                <a:latin typeface="Candara" panose="020E0502030303020204" pitchFamily="34" charset="0"/>
              </a:rPr>
              <a:t>and Access of an Object</a:t>
            </a:r>
          </a:p>
        </p:txBody>
      </p:sp>
      <p:sp>
        <p:nvSpPr>
          <p:cNvPr id="289" name="Shape 289"/>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290" name="Shape 290"/>
          <p:cNvSpPr txBox="1"/>
          <p:nvPr/>
        </p:nvSpPr>
        <p:spPr>
          <a:xfrm>
            <a:off x="755904" y="1154113"/>
            <a:ext cx="10485120" cy="3444875"/>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 managed object has many attributes - </a:t>
            </a:r>
            <a:r>
              <a:rPr lang="en-US" sz="2000" dirty="0" smtClean="0">
                <a:solidFill>
                  <a:schemeClr val="dk1"/>
                </a:solidFill>
                <a:latin typeface="Candara" panose="020E0502030303020204" pitchFamily="34" charset="0"/>
              </a:rPr>
              <a:t>its  </a:t>
            </a:r>
            <a:r>
              <a:rPr lang="en-US" sz="2000" dirty="0">
                <a:solidFill>
                  <a:schemeClr val="dk1"/>
                </a:solidFill>
                <a:latin typeface="Candara" panose="020E0502030303020204" pitchFamily="34" charset="0"/>
              </a:rPr>
              <a:t>information base</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There are several operations that can </a:t>
            </a:r>
            <a:r>
              <a:rPr lang="en-US" sz="2000" dirty="0" smtClean="0">
                <a:solidFill>
                  <a:schemeClr val="dk1"/>
                </a:solidFill>
                <a:latin typeface="Candara" panose="020E0502030303020204" pitchFamily="34" charset="0"/>
              </a:rPr>
              <a:t>be  </a:t>
            </a:r>
            <a:r>
              <a:rPr lang="en-US" sz="2000" dirty="0">
                <a:solidFill>
                  <a:schemeClr val="dk1"/>
                </a:solidFill>
                <a:latin typeface="Candara" panose="020E0502030303020204" pitchFamily="34" charset="0"/>
              </a:rPr>
              <a:t>performed on the objects</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 user (manager) can view and perform </a:t>
            </a:r>
            <a:r>
              <a:rPr lang="en-US" sz="2000" dirty="0" smtClean="0">
                <a:solidFill>
                  <a:schemeClr val="dk1"/>
                </a:solidFill>
                <a:latin typeface="Candara" panose="020E0502030303020204" pitchFamily="34" charset="0"/>
              </a:rPr>
              <a:t>only  </a:t>
            </a:r>
            <a:r>
              <a:rPr lang="en-US" sz="2000" dirty="0">
                <a:solidFill>
                  <a:schemeClr val="dk1"/>
                </a:solidFill>
                <a:latin typeface="Candara" panose="020E0502030303020204" pitchFamily="34" charset="0"/>
              </a:rPr>
              <a:t>certain operations on the object by </a:t>
            </a:r>
            <a:r>
              <a:rPr lang="en-US" sz="2000" dirty="0" smtClean="0">
                <a:solidFill>
                  <a:schemeClr val="dk1"/>
                </a:solidFill>
                <a:latin typeface="Candara" panose="020E0502030303020204" pitchFamily="34" charset="0"/>
              </a:rPr>
              <a:t>invoking  </a:t>
            </a:r>
            <a:r>
              <a:rPr lang="en-US" sz="2000" dirty="0">
                <a:solidFill>
                  <a:schemeClr val="dk1"/>
                </a:solidFill>
                <a:latin typeface="Candara" panose="020E0502030303020204" pitchFamily="34" charset="0"/>
              </a:rPr>
              <a:t>the management agent</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The view of the object attributes that the </a:t>
            </a:r>
            <a:r>
              <a:rPr lang="en-US" sz="2000" dirty="0" smtClean="0">
                <a:solidFill>
                  <a:schemeClr val="dk1"/>
                </a:solidFill>
                <a:latin typeface="Candara" panose="020E0502030303020204" pitchFamily="34" charset="0"/>
              </a:rPr>
              <a:t>agent  </a:t>
            </a:r>
            <a:r>
              <a:rPr lang="en-US" sz="2000" dirty="0">
                <a:solidFill>
                  <a:schemeClr val="dk1"/>
                </a:solidFill>
                <a:latin typeface="Candara" panose="020E0502030303020204" pitchFamily="34" charset="0"/>
              </a:rPr>
              <a:t>perceives is the MIB view</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The operation that a user can perform is the </a:t>
            </a:r>
            <a:r>
              <a:rPr lang="en-US" sz="2000" dirty="0" smtClean="0">
                <a:solidFill>
                  <a:schemeClr val="dk1"/>
                </a:solidFill>
                <a:latin typeface="Candara" panose="020E0502030303020204" pitchFamily="34" charset="0"/>
              </a:rPr>
              <a:t>MIB </a:t>
            </a:r>
            <a:r>
              <a:rPr lang="en-US" sz="2000" dirty="0">
                <a:solidFill>
                  <a:schemeClr val="dk1"/>
                </a:solidFill>
                <a:latin typeface="Candara" panose="020E0502030303020204" pitchFamily="34" charset="0"/>
              </a:rPr>
              <a:t>access</a:t>
            </a:r>
          </a:p>
        </p:txBody>
      </p:sp>
      <p:cxnSp>
        <p:nvCxnSpPr>
          <p:cNvPr id="291" name="Shape 291"/>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292" name="Shape 292"/>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293" name="Shape 293"/>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Shape 298"/>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299" name="Shape 299"/>
          <p:cNvSpPr txBox="1"/>
          <p:nvPr/>
        </p:nvSpPr>
        <p:spPr>
          <a:xfrm>
            <a:off x="362712"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300" name="Shape 300"/>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01" name="Shape 301"/>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302" name="Shape 302"/>
          <p:cNvSpPr txBox="1"/>
          <p:nvPr/>
        </p:nvSpPr>
        <p:spPr>
          <a:xfrm>
            <a:off x="2895601" y="533400"/>
            <a:ext cx="6349999"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Management Data Base / Information Base</a:t>
            </a:r>
          </a:p>
        </p:txBody>
      </p:sp>
      <p:sp>
        <p:nvSpPr>
          <p:cNvPr id="303" name="Shape 303"/>
          <p:cNvSpPr txBox="1"/>
          <p:nvPr/>
        </p:nvSpPr>
        <p:spPr>
          <a:xfrm>
            <a:off x="548640" y="5218112"/>
            <a:ext cx="11204448" cy="2835274"/>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Distinction between MDB and MIB</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MDB physical database; e.g., Oracle, Sybase</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MIB virtual database; schema compiled </a:t>
            </a:r>
            <a:r>
              <a:rPr lang="en-US" sz="2000" dirty="0" smtClean="0">
                <a:solidFill>
                  <a:schemeClr val="dk1"/>
                </a:solidFill>
                <a:latin typeface="Candara" panose="020E0502030303020204" pitchFamily="34" charset="0"/>
              </a:rPr>
              <a:t>into  </a:t>
            </a:r>
            <a:r>
              <a:rPr lang="en-US" sz="2000" dirty="0">
                <a:solidFill>
                  <a:schemeClr val="dk1"/>
                </a:solidFill>
                <a:latin typeface="Candara" panose="020E0502030303020204" pitchFamily="34" charset="0"/>
              </a:rPr>
              <a:t>management software.</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An NMS can automatically discover a </a:t>
            </a:r>
            <a:r>
              <a:rPr lang="en-US" sz="2000" dirty="0" smtClean="0">
                <a:solidFill>
                  <a:schemeClr val="dk1"/>
                </a:solidFill>
                <a:latin typeface="Candara" panose="020E0502030303020204" pitchFamily="34" charset="0"/>
              </a:rPr>
              <a:t>managed   </a:t>
            </a:r>
            <a:r>
              <a:rPr lang="en-US" sz="2000" dirty="0">
                <a:solidFill>
                  <a:schemeClr val="dk1"/>
                </a:solidFill>
                <a:latin typeface="Candara" panose="020E0502030303020204" pitchFamily="34" charset="0"/>
              </a:rPr>
              <a:t>object, such as a hub, when added to the network</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The NMS can identify the new object as hub </a:t>
            </a:r>
            <a:r>
              <a:rPr lang="en-US" sz="2000" dirty="0" smtClean="0">
                <a:solidFill>
                  <a:schemeClr val="dk1"/>
                </a:solidFill>
                <a:latin typeface="Candara" panose="020E0502030303020204" pitchFamily="34" charset="0"/>
              </a:rPr>
              <a:t>only  </a:t>
            </a:r>
            <a:r>
              <a:rPr lang="en-US" sz="2000" dirty="0">
                <a:solidFill>
                  <a:schemeClr val="dk1"/>
                </a:solidFill>
                <a:latin typeface="Candara" panose="020E0502030303020204" pitchFamily="34" charset="0"/>
              </a:rPr>
              <a:t>after the MIB schema of the hub is compiled </a:t>
            </a:r>
            <a:r>
              <a:rPr lang="en-US" sz="2000" dirty="0" smtClean="0">
                <a:solidFill>
                  <a:schemeClr val="dk1"/>
                </a:solidFill>
                <a:latin typeface="Candara" panose="020E0502030303020204" pitchFamily="34" charset="0"/>
              </a:rPr>
              <a:t>into  </a:t>
            </a:r>
            <a:r>
              <a:rPr lang="en-US" sz="2000" dirty="0">
                <a:solidFill>
                  <a:schemeClr val="dk1"/>
                </a:solidFill>
                <a:latin typeface="Candara" panose="020E0502030303020204" pitchFamily="34" charset="0"/>
              </a:rPr>
              <a:t>NMS software.</a:t>
            </a:r>
          </a:p>
        </p:txBody>
      </p:sp>
      <p:pic>
        <p:nvPicPr>
          <p:cNvPr id="304" name="Shape 304"/>
          <p:cNvPicPr preferRelativeResize="0"/>
          <p:nvPr/>
        </p:nvPicPr>
        <p:blipFill rotWithShape="1">
          <a:blip r:embed="rId3">
            <a:alphaModFix/>
          </a:blip>
          <a:srcRect/>
          <a:stretch/>
        </p:blipFill>
        <p:spPr>
          <a:xfrm>
            <a:off x="3200401" y="1219201"/>
            <a:ext cx="3036887" cy="2795587"/>
          </a:xfrm>
          <a:prstGeom prst="rect">
            <a:avLst/>
          </a:prstGeom>
          <a:noFill/>
          <a:ln>
            <a:noFill/>
          </a:ln>
        </p:spPr>
      </p:pic>
      <p:pic>
        <p:nvPicPr>
          <p:cNvPr id="305" name="Shape 305"/>
          <p:cNvPicPr preferRelativeResize="0"/>
          <p:nvPr/>
        </p:nvPicPr>
        <p:blipFill rotWithShape="1">
          <a:blip r:embed="rId4">
            <a:alphaModFix/>
          </a:blip>
          <a:srcRect/>
          <a:stretch/>
        </p:blipFill>
        <p:spPr>
          <a:xfrm>
            <a:off x="6324600" y="1905001"/>
            <a:ext cx="2579686" cy="979487"/>
          </a:xfrm>
          <a:prstGeom prst="rect">
            <a:avLst/>
          </a:prstGeom>
          <a:noFill/>
          <a:ln>
            <a:noFill/>
          </a:ln>
        </p:spPr>
      </p:pic>
      <p:pic>
        <p:nvPicPr>
          <p:cNvPr id="306" name="Shape 306"/>
          <p:cNvPicPr preferRelativeResize="0"/>
          <p:nvPr/>
        </p:nvPicPr>
        <p:blipFill rotWithShape="1">
          <a:blip r:embed="rId5">
            <a:alphaModFix/>
          </a:blip>
          <a:srcRect/>
          <a:stretch/>
        </p:blipFill>
        <p:spPr>
          <a:xfrm>
            <a:off x="3319462" y="4138613"/>
            <a:ext cx="5554662" cy="407987"/>
          </a:xfrm>
          <a:prstGeom prst="rect">
            <a:avLst/>
          </a:prstGeom>
          <a:noFill/>
          <a:ln>
            <a:noFill/>
          </a:ln>
        </p:spPr>
      </p:pic>
      <p:cxnSp>
        <p:nvCxnSpPr>
          <p:cNvPr id="307" name="Shape 307"/>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308" name="Shape 308"/>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309" name="Shape 30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cxnSp>
        <p:nvCxnSpPr>
          <p:cNvPr id="314" name="Shape 314"/>
          <p:cNvCxnSpPr/>
          <p:nvPr/>
        </p:nvCxnSpPr>
        <p:spPr>
          <a:xfrm>
            <a:off x="3130296" y="6687312"/>
            <a:ext cx="5638800" cy="0"/>
          </a:xfrm>
          <a:prstGeom prst="straightConnector1">
            <a:avLst/>
          </a:prstGeom>
          <a:noFill/>
          <a:ln w="12700" cap="rnd" cmpd="sng">
            <a:solidFill>
              <a:schemeClr val="dk1"/>
            </a:solidFill>
            <a:prstDash val="solid"/>
            <a:miter/>
            <a:headEnd type="none" w="med" len="med"/>
            <a:tailEnd type="none" w="med" len="med"/>
          </a:ln>
        </p:spPr>
      </p:cxnSp>
      <p:sp>
        <p:nvSpPr>
          <p:cNvPr id="315" name="Shape 315"/>
          <p:cNvSpPr txBox="1"/>
          <p:nvPr/>
        </p:nvSpPr>
        <p:spPr>
          <a:xfrm>
            <a:off x="2520696" y="6687312"/>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316" name="Shape 31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17" name="Shape 317"/>
          <p:cNvSpPr txBox="1"/>
          <p:nvPr/>
        </p:nvSpPr>
        <p:spPr>
          <a:xfrm>
            <a:off x="3200400" y="5334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Managed Object</a:t>
            </a:r>
          </a:p>
        </p:txBody>
      </p:sp>
      <p:sp>
        <p:nvSpPr>
          <p:cNvPr id="318" name="Shape 318"/>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319" name="Shape 319"/>
          <p:cNvSpPr txBox="1"/>
          <p:nvPr/>
        </p:nvSpPr>
        <p:spPr>
          <a:xfrm>
            <a:off x="890016" y="1219201"/>
            <a:ext cx="9668255" cy="485533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Managed objects can be</a:t>
            </a:r>
          </a:p>
          <a:p>
            <a:pPr marL="457200" lvl="1">
              <a:lnSpc>
                <a:spcPct val="150000"/>
              </a:lnSpc>
              <a:buClr>
                <a:schemeClr val="dk1"/>
              </a:buClr>
              <a:buSzPct val="100000"/>
              <a:buFont typeface="Arial"/>
              <a:buChar char="•"/>
            </a:pPr>
            <a:r>
              <a:rPr lang="en-US" sz="2400" dirty="0">
                <a:solidFill>
                  <a:schemeClr val="dk1"/>
                </a:solidFill>
                <a:latin typeface="Candara" panose="020E0502030303020204" pitchFamily="34" charset="0"/>
              </a:rPr>
              <a:t> Network elements (hardware, system)</a:t>
            </a:r>
          </a:p>
          <a:p>
            <a:pPr marL="914400" lvl="2">
              <a:lnSpc>
                <a:spcPct val="150000"/>
              </a:lnSpc>
              <a:buClr>
                <a:schemeClr val="dk1"/>
              </a:buClr>
              <a:buSzPct val="100000"/>
              <a:buFont typeface="Arial"/>
              <a:buChar char="•"/>
            </a:pPr>
            <a:r>
              <a:rPr lang="en-US" sz="2400" dirty="0">
                <a:solidFill>
                  <a:schemeClr val="dk1"/>
                </a:solidFill>
                <a:latin typeface="Candara" panose="020E0502030303020204" pitchFamily="34" charset="0"/>
              </a:rPr>
              <a:t> Hubs, bridges, routers, transmission facilities</a:t>
            </a:r>
          </a:p>
          <a:p>
            <a:pPr marL="457200" lvl="1">
              <a:lnSpc>
                <a:spcPct val="150000"/>
              </a:lnSpc>
              <a:buClr>
                <a:schemeClr val="dk1"/>
              </a:buClr>
              <a:buSzPct val="100000"/>
              <a:buFont typeface="Arial"/>
              <a:buChar char="•"/>
            </a:pPr>
            <a:r>
              <a:rPr lang="en-US" sz="2400" dirty="0">
                <a:solidFill>
                  <a:schemeClr val="dk1"/>
                </a:solidFill>
                <a:latin typeface="Candara" panose="020E0502030303020204" pitchFamily="34" charset="0"/>
              </a:rPr>
              <a:t> Software (non-physical)</a:t>
            </a:r>
          </a:p>
          <a:p>
            <a:pPr marL="914400" lvl="2">
              <a:lnSpc>
                <a:spcPct val="150000"/>
              </a:lnSpc>
              <a:buClr>
                <a:schemeClr val="dk1"/>
              </a:buClr>
              <a:buSzPct val="100000"/>
              <a:buFont typeface="Arial"/>
              <a:buChar char="•"/>
            </a:pPr>
            <a:r>
              <a:rPr lang="en-US" sz="2400" dirty="0">
                <a:solidFill>
                  <a:schemeClr val="dk1"/>
                </a:solidFill>
                <a:latin typeface="Candara" panose="020E0502030303020204" pitchFamily="34" charset="0"/>
              </a:rPr>
              <a:t> Programs, algorithms</a:t>
            </a:r>
          </a:p>
          <a:p>
            <a:pPr marL="457200" lvl="1">
              <a:lnSpc>
                <a:spcPct val="150000"/>
              </a:lnSpc>
              <a:buClr>
                <a:schemeClr val="dk1"/>
              </a:buClr>
              <a:buSzPct val="100000"/>
              <a:buFont typeface="Arial"/>
              <a:buChar char="•"/>
            </a:pPr>
            <a:r>
              <a:rPr lang="en-US" sz="2400" dirty="0">
                <a:solidFill>
                  <a:schemeClr val="dk1"/>
                </a:solidFill>
                <a:latin typeface="Candara" panose="020E0502030303020204" pitchFamily="34" charset="0"/>
              </a:rPr>
              <a:t> Administrative information</a:t>
            </a:r>
          </a:p>
          <a:p>
            <a:pPr marL="914400" lvl="2">
              <a:lnSpc>
                <a:spcPct val="150000"/>
              </a:lnSpc>
              <a:buClr>
                <a:schemeClr val="dk1"/>
              </a:buClr>
              <a:buSzPct val="100000"/>
              <a:buFont typeface="Arial"/>
              <a:buChar char="•"/>
            </a:pPr>
            <a:r>
              <a:rPr lang="en-US" sz="2400" dirty="0">
                <a:solidFill>
                  <a:schemeClr val="dk1"/>
                </a:solidFill>
                <a:latin typeface="Candara" panose="020E0502030303020204" pitchFamily="34" charset="0"/>
              </a:rPr>
              <a:t> Contact person, name of group of objects </a:t>
            </a:r>
            <a:r>
              <a:rPr lang="en-US" sz="2400" dirty="0" smtClean="0">
                <a:solidFill>
                  <a:schemeClr val="dk1"/>
                </a:solidFill>
                <a:latin typeface="Candara" panose="020E0502030303020204" pitchFamily="34" charset="0"/>
              </a:rPr>
              <a:t>  </a:t>
            </a:r>
            <a:r>
              <a:rPr lang="en-US" sz="2400" dirty="0">
                <a:solidFill>
                  <a:schemeClr val="dk1"/>
                </a:solidFill>
                <a:latin typeface="Candara" panose="020E0502030303020204" pitchFamily="34" charset="0"/>
              </a:rPr>
              <a:t>(IP group)</a:t>
            </a:r>
          </a:p>
        </p:txBody>
      </p:sp>
      <p:cxnSp>
        <p:nvCxnSpPr>
          <p:cNvPr id="320" name="Shape 320"/>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321" name="Shape 321"/>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322" name="Shape 322"/>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1" name="5-Point Star 10"/>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cxnSp>
        <p:nvCxnSpPr>
          <p:cNvPr id="327" name="Shape 327"/>
          <p:cNvCxnSpPr/>
          <p:nvPr/>
        </p:nvCxnSpPr>
        <p:spPr>
          <a:xfrm>
            <a:off x="3349752" y="5989320"/>
            <a:ext cx="5638800" cy="0"/>
          </a:xfrm>
          <a:prstGeom prst="straightConnector1">
            <a:avLst/>
          </a:prstGeom>
          <a:noFill/>
          <a:ln w="12700" cap="rnd" cmpd="sng">
            <a:solidFill>
              <a:schemeClr val="dk1"/>
            </a:solidFill>
            <a:prstDash val="solid"/>
            <a:miter/>
            <a:headEnd type="none" w="med" len="med"/>
            <a:tailEnd type="none" w="med" len="med"/>
          </a:ln>
        </p:spPr>
      </p:cxnSp>
      <p:sp>
        <p:nvSpPr>
          <p:cNvPr id="328" name="Shape 328"/>
          <p:cNvSpPr txBox="1"/>
          <p:nvPr/>
        </p:nvSpPr>
        <p:spPr>
          <a:xfrm>
            <a:off x="2740152" y="598932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329" name="Shape 329"/>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30" name="Shape 330"/>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pic>
        <p:nvPicPr>
          <p:cNvPr id="331" name="Shape 331"/>
          <p:cNvPicPr preferRelativeResize="0"/>
          <p:nvPr/>
        </p:nvPicPr>
        <p:blipFill rotWithShape="1">
          <a:blip r:embed="rId3">
            <a:alphaModFix/>
          </a:blip>
          <a:srcRect/>
          <a:stretch/>
        </p:blipFill>
        <p:spPr>
          <a:xfrm>
            <a:off x="1085088" y="1524000"/>
            <a:ext cx="8058912" cy="3767328"/>
          </a:xfrm>
          <a:prstGeom prst="rect">
            <a:avLst/>
          </a:prstGeom>
          <a:noFill/>
          <a:ln>
            <a:noFill/>
          </a:ln>
        </p:spPr>
      </p:pic>
      <p:sp>
        <p:nvSpPr>
          <p:cNvPr id="332" name="Shape 33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333" name="Shape 333"/>
          <p:cNvSpPr txBox="1"/>
          <p:nvPr/>
        </p:nvSpPr>
        <p:spPr>
          <a:xfrm>
            <a:off x="2667000" y="533400"/>
            <a:ext cx="68580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Management Information Tree</a:t>
            </a:r>
          </a:p>
        </p:txBody>
      </p:sp>
      <p:cxnSp>
        <p:nvCxnSpPr>
          <p:cNvPr id="334" name="Shape 334"/>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335" name="Shape 335"/>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336" name="Shape 336"/>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cxnSp>
        <p:nvCxnSpPr>
          <p:cNvPr id="341" name="Shape 341"/>
          <p:cNvCxnSpPr/>
          <p:nvPr/>
        </p:nvCxnSpPr>
        <p:spPr>
          <a:xfrm>
            <a:off x="3276600" y="5334000"/>
            <a:ext cx="5638800" cy="0"/>
          </a:xfrm>
          <a:prstGeom prst="straightConnector1">
            <a:avLst/>
          </a:prstGeom>
          <a:noFill/>
          <a:ln w="12700" cap="rnd" cmpd="sng">
            <a:solidFill>
              <a:schemeClr val="dk1"/>
            </a:solidFill>
            <a:prstDash val="solid"/>
            <a:miter/>
            <a:headEnd type="none" w="med" len="med"/>
            <a:tailEnd type="none" w="med" len="med"/>
          </a:ln>
        </p:spPr>
      </p:cxnSp>
      <p:sp>
        <p:nvSpPr>
          <p:cNvPr id="342" name="Shape 342"/>
          <p:cNvSpPr txBox="1"/>
          <p:nvPr/>
        </p:nvSpPr>
        <p:spPr>
          <a:xfrm>
            <a:off x="2667000" y="5334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343" name="Shape 343"/>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44" name="Shape 344"/>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pic>
        <p:nvPicPr>
          <p:cNvPr id="345" name="Shape 345"/>
          <p:cNvPicPr preferRelativeResize="0"/>
          <p:nvPr/>
        </p:nvPicPr>
        <p:blipFill rotWithShape="1">
          <a:blip r:embed="rId3">
            <a:alphaModFix/>
          </a:blip>
          <a:srcRect/>
          <a:stretch/>
        </p:blipFill>
        <p:spPr>
          <a:xfrm>
            <a:off x="3810000" y="1066800"/>
            <a:ext cx="4408486" cy="4206874"/>
          </a:xfrm>
          <a:prstGeom prst="rect">
            <a:avLst/>
          </a:prstGeom>
          <a:noFill/>
          <a:ln>
            <a:noFill/>
          </a:ln>
        </p:spPr>
      </p:pic>
      <p:sp>
        <p:nvSpPr>
          <p:cNvPr id="346" name="Shape 346"/>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347" name="Shape 347"/>
          <p:cNvSpPr txBox="1"/>
          <p:nvPr/>
        </p:nvSpPr>
        <p:spPr>
          <a:xfrm>
            <a:off x="2667000" y="582612"/>
            <a:ext cx="6858000" cy="523874"/>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chemeClr val="dk1"/>
                </a:solidFill>
                <a:latin typeface="Candara" panose="020E0502030303020204" pitchFamily="34" charset="0"/>
              </a:rPr>
              <a:t>OSI Management Information Tree</a:t>
            </a:r>
          </a:p>
        </p:txBody>
      </p:sp>
      <p:sp>
        <p:nvSpPr>
          <p:cNvPr id="348" name="Shape 348"/>
          <p:cNvSpPr txBox="1"/>
          <p:nvPr/>
        </p:nvSpPr>
        <p:spPr>
          <a:xfrm>
            <a:off x="3200401" y="5715001"/>
            <a:ext cx="5630861" cy="25304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err="1">
                <a:solidFill>
                  <a:srgbClr val="0070C0"/>
                </a:solidFill>
                <a:latin typeface="Candara" panose="020E0502030303020204" pitchFamily="34" charset="0"/>
              </a:rPr>
              <a:t>iso</a:t>
            </a:r>
            <a:r>
              <a:rPr lang="en-US" sz="2000" dirty="0">
                <a:solidFill>
                  <a:schemeClr val="dk1"/>
                </a:solidFill>
                <a:latin typeface="Candara" panose="020E0502030303020204" pitchFamily="34" charset="0"/>
              </a:rPr>
              <a:t>	International Standards Organization</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err="1">
                <a:solidFill>
                  <a:srgbClr val="0070C0"/>
                </a:solidFill>
                <a:latin typeface="Candara" panose="020E0502030303020204" pitchFamily="34" charset="0"/>
              </a:rPr>
              <a:t>itu</a:t>
            </a:r>
            <a:r>
              <a:rPr lang="en-US" sz="2000" dirty="0">
                <a:solidFill>
                  <a:schemeClr val="dk1"/>
                </a:solidFill>
                <a:latin typeface="Candara" panose="020E0502030303020204" pitchFamily="34" charset="0"/>
              </a:rPr>
              <a:t>	International Telecommunications Union</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err="1">
                <a:solidFill>
                  <a:srgbClr val="0070C0"/>
                </a:solidFill>
                <a:latin typeface="Candara" panose="020E0502030303020204" pitchFamily="34" charset="0"/>
              </a:rPr>
              <a:t>dod</a:t>
            </a:r>
            <a:r>
              <a:rPr lang="en-US" sz="2000" dirty="0">
                <a:solidFill>
                  <a:schemeClr val="dk1"/>
                </a:solidFill>
                <a:latin typeface="Candara" panose="020E0502030303020204" pitchFamily="34" charset="0"/>
              </a:rPr>
              <a:t>	Department of Defense</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Designation</a:t>
            </a:r>
            <a:r>
              <a:rPr lang="en-US" sz="2000" dirty="0">
                <a:solidFill>
                  <a:schemeClr val="dk1"/>
                </a:solidFill>
                <a:latin typeface="Candara" panose="020E0502030303020204" pitchFamily="34" charset="0"/>
              </a:rPr>
              <a:t>:</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err="1">
                <a:solidFill>
                  <a:srgbClr val="0070C0"/>
                </a:solidFill>
                <a:latin typeface="Candara" panose="020E0502030303020204" pitchFamily="34" charset="0"/>
              </a:rPr>
              <a:t>iso</a:t>
            </a:r>
            <a:r>
              <a:rPr lang="en-US" sz="2000" b="1" dirty="0">
                <a:solidFill>
                  <a:srgbClr val="0070C0"/>
                </a:solidFill>
                <a:latin typeface="Candara" panose="020E0502030303020204" pitchFamily="34" charset="0"/>
              </a:rPr>
              <a:t>	1</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org</a:t>
            </a:r>
            <a:r>
              <a:rPr lang="en-US" sz="2000" dirty="0">
                <a:solidFill>
                  <a:schemeClr val="dk1"/>
                </a:solidFill>
                <a:latin typeface="Candara" panose="020E0502030303020204" pitchFamily="34" charset="0"/>
              </a:rPr>
              <a:t>	1.3</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err="1">
                <a:solidFill>
                  <a:srgbClr val="0070C0"/>
                </a:solidFill>
                <a:latin typeface="Candara" panose="020E0502030303020204" pitchFamily="34" charset="0"/>
              </a:rPr>
              <a:t>dod</a:t>
            </a:r>
            <a:r>
              <a:rPr lang="en-US" sz="2000" dirty="0">
                <a:solidFill>
                  <a:schemeClr val="dk1"/>
                </a:solidFill>
                <a:latin typeface="Candara" panose="020E0502030303020204" pitchFamily="34" charset="0"/>
              </a:rPr>
              <a:t>	1.3.6</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internet</a:t>
            </a:r>
            <a:r>
              <a:rPr lang="en-US" sz="2000" dirty="0">
                <a:solidFill>
                  <a:schemeClr val="dk1"/>
                </a:solidFill>
                <a:latin typeface="Candara" panose="020E0502030303020204" pitchFamily="34" charset="0"/>
              </a:rPr>
              <a:t>	1.3.6.1</a:t>
            </a:r>
          </a:p>
        </p:txBody>
      </p:sp>
      <p:cxnSp>
        <p:nvCxnSpPr>
          <p:cNvPr id="349" name="Shape 349"/>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350" name="Shape 350"/>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351" name="Shape 351"/>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cxnSp>
        <p:nvCxnSpPr>
          <p:cNvPr id="356" name="Shape 356"/>
          <p:cNvCxnSpPr/>
          <p:nvPr/>
        </p:nvCxnSpPr>
        <p:spPr>
          <a:xfrm>
            <a:off x="3276600" y="4648200"/>
            <a:ext cx="5638800" cy="0"/>
          </a:xfrm>
          <a:prstGeom prst="straightConnector1">
            <a:avLst/>
          </a:prstGeom>
          <a:noFill/>
          <a:ln w="12700" cap="rnd" cmpd="sng">
            <a:solidFill>
              <a:schemeClr val="dk1"/>
            </a:solidFill>
            <a:prstDash val="solid"/>
            <a:miter/>
            <a:headEnd type="none" w="med" len="med"/>
            <a:tailEnd type="none" w="med" len="med"/>
          </a:ln>
        </p:spPr>
      </p:cxnSp>
      <p:sp>
        <p:nvSpPr>
          <p:cNvPr id="357" name="Shape 357"/>
          <p:cNvSpPr txBox="1"/>
          <p:nvPr/>
        </p:nvSpPr>
        <p:spPr>
          <a:xfrm>
            <a:off x="2667000" y="4648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358" name="Shape 358"/>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59" name="Shape 359"/>
          <p:cNvSpPr txBox="1"/>
          <p:nvPr/>
        </p:nvSpPr>
        <p:spPr>
          <a:xfrm>
            <a:off x="3276600" y="1371601"/>
            <a:ext cx="5638800" cy="2928937"/>
          </a:xfrm>
          <a:prstGeom prst="rect">
            <a:avLst/>
          </a:prstGeom>
          <a:noFill/>
          <a:ln>
            <a:noFill/>
          </a:ln>
        </p:spPr>
        <p:txBody>
          <a:bodyPr lIns="91425" tIns="45700" rIns="91425" bIns="45700" anchor="t" anchorCtr="0">
            <a:noAutofit/>
          </a:bodyPr>
          <a:lstStyle/>
          <a:p>
            <a:pPr>
              <a:lnSpc>
                <a:spcPct val="90000"/>
              </a:lnSpc>
              <a:buClr>
                <a:schemeClr val="dk1"/>
              </a:buClr>
              <a:buSzPct val="100000"/>
              <a:buFont typeface="Times New Roman"/>
              <a:buChar char="•"/>
            </a:pPr>
            <a:r>
              <a:rPr lang="en-US" sz="2000" dirty="0">
                <a:solidFill>
                  <a:schemeClr val="dk1"/>
                </a:solidFill>
                <a:latin typeface="Times New Roman"/>
                <a:ea typeface="Times New Roman"/>
                <a:cs typeface="Times New Roman"/>
                <a:sym typeface="Times New Roman"/>
              </a:rPr>
              <a:t> </a:t>
            </a:r>
            <a:r>
              <a:rPr lang="en-US" sz="2000" dirty="0">
                <a:solidFill>
                  <a:schemeClr val="dk1"/>
                </a:solidFill>
                <a:latin typeface="Candara" panose="020E0502030303020204" pitchFamily="34" charset="0"/>
              </a:rPr>
              <a:t>Type</a:t>
            </a:r>
          </a:p>
          <a:p>
            <a:pPr marL="457200" lvl="1">
              <a:lnSpc>
                <a:spcPct val="9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Name</a:t>
            </a:r>
          </a:p>
          <a:p>
            <a:pPr marL="457200" lvl="1">
              <a:lnSpc>
                <a:spcPct val="9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Syntax</a:t>
            </a:r>
          </a:p>
          <a:p>
            <a:pPr marL="457200" lvl="1">
              <a:lnSpc>
                <a:spcPct val="9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Definition</a:t>
            </a:r>
          </a:p>
          <a:p>
            <a:pPr marL="457200" lvl="1">
              <a:lnSpc>
                <a:spcPct val="9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Status</a:t>
            </a:r>
          </a:p>
          <a:p>
            <a:pPr marL="457200" lvl="1">
              <a:lnSpc>
                <a:spcPct val="9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Access </a:t>
            </a:r>
          </a:p>
          <a:p>
            <a:pPr>
              <a:lnSpc>
                <a:spcPct val="9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Instance</a:t>
            </a:r>
          </a:p>
        </p:txBody>
      </p:sp>
      <p:sp>
        <p:nvSpPr>
          <p:cNvPr id="360" name="Shape 360"/>
          <p:cNvSpPr txBox="1"/>
          <p:nvPr/>
        </p:nvSpPr>
        <p:spPr>
          <a:xfrm>
            <a:off x="2667000" y="533400"/>
            <a:ext cx="68580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Object Type and Instance</a:t>
            </a:r>
          </a:p>
        </p:txBody>
      </p:sp>
      <p:sp>
        <p:nvSpPr>
          <p:cNvPr id="361" name="Shape 361"/>
          <p:cNvSpPr txBox="1"/>
          <p:nvPr/>
        </p:nvSpPr>
        <p:spPr>
          <a:xfrm>
            <a:off x="1024128" y="5105401"/>
            <a:ext cx="9704832" cy="22256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Example of a circle</a:t>
            </a:r>
          </a:p>
          <a:p>
            <a:pPr marL="457200" lvl="1">
              <a:buClr>
                <a:schemeClr val="dk1"/>
              </a:buClr>
              <a:buSzPct val="100000"/>
              <a:buFont typeface="Arial"/>
              <a:buChar char="•"/>
            </a:pPr>
            <a:r>
              <a:rPr lang="en-US" sz="2000" dirty="0">
                <a:solidFill>
                  <a:schemeClr val="dk1"/>
                </a:solidFill>
                <a:latin typeface="Candara" panose="020E0502030303020204" pitchFamily="34" charset="0"/>
              </a:rPr>
              <a:t> “circle” is syntax</a:t>
            </a:r>
          </a:p>
          <a:p>
            <a:pPr marL="457200" lvl="1">
              <a:buClr>
                <a:schemeClr val="dk1"/>
              </a:buClr>
              <a:buSzPct val="100000"/>
              <a:buFont typeface="Arial"/>
              <a:buChar char="•"/>
            </a:pPr>
            <a:r>
              <a:rPr lang="en-US" sz="2000" dirty="0">
                <a:solidFill>
                  <a:schemeClr val="dk1"/>
                </a:solidFill>
                <a:latin typeface="Candara" panose="020E0502030303020204" pitchFamily="34" charset="0"/>
              </a:rPr>
              <a:t> Semantics is definition from </a:t>
            </a:r>
            <a:r>
              <a:rPr lang="en-US" sz="2000" dirty="0" smtClean="0">
                <a:solidFill>
                  <a:schemeClr val="dk1"/>
                </a:solidFill>
                <a:latin typeface="Candara" panose="020E0502030303020204" pitchFamily="34" charset="0"/>
              </a:rPr>
              <a:t>dictionary  </a:t>
            </a:r>
            <a:r>
              <a:rPr lang="en-US" sz="2000" dirty="0">
                <a:solidFill>
                  <a:schemeClr val="dk1"/>
                </a:solidFill>
                <a:latin typeface="Candara" panose="020E0502030303020204" pitchFamily="34" charset="0"/>
              </a:rPr>
              <a:t>“A plane figure bounded by a single curved</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line, every point of which is of equal </a:t>
            </a:r>
            <a:r>
              <a:rPr lang="en-US" sz="2000" dirty="0" smtClean="0">
                <a:solidFill>
                  <a:schemeClr val="dk1"/>
                </a:solidFill>
                <a:latin typeface="Candara" panose="020E0502030303020204" pitchFamily="34" charset="0"/>
              </a:rPr>
              <a:t>distance  </a:t>
            </a:r>
            <a:r>
              <a:rPr lang="en-US" sz="2000" dirty="0">
                <a:solidFill>
                  <a:schemeClr val="dk1"/>
                </a:solidFill>
                <a:latin typeface="Candara" panose="020E0502030303020204" pitchFamily="34" charset="0"/>
              </a:rPr>
              <a:t>from the center of the figure.”</a:t>
            </a:r>
          </a:p>
          <a:p>
            <a:pPr>
              <a:buClr>
                <a:schemeClr val="dk1"/>
              </a:buClr>
              <a:buSzPct val="100000"/>
              <a:buFont typeface="Arial"/>
              <a:buChar char="•"/>
            </a:pPr>
            <a:r>
              <a:rPr lang="en-US" sz="2000" dirty="0">
                <a:solidFill>
                  <a:schemeClr val="dk1"/>
                </a:solidFill>
                <a:latin typeface="Candara" panose="020E0502030303020204" pitchFamily="34" charset="0"/>
              </a:rPr>
              <a:t> Analogy of nursery school</a:t>
            </a:r>
          </a:p>
        </p:txBody>
      </p:sp>
      <p:sp>
        <p:nvSpPr>
          <p:cNvPr id="362" name="Shape 36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363" name="Shape 363"/>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364" name="Shape 364"/>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365" name="Shape 365"/>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cxnSp>
        <p:nvCxnSpPr>
          <p:cNvPr id="370" name="Shape 370"/>
          <p:cNvCxnSpPr/>
          <p:nvPr/>
        </p:nvCxnSpPr>
        <p:spPr>
          <a:xfrm>
            <a:off x="3276600" y="5562600"/>
            <a:ext cx="5638800" cy="0"/>
          </a:xfrm>
          <a:prstGeom prst="straightConnector1">
            <a:avLst/>
          </a:prstGeom>
          <a:noFill/>
          <a:ln w="12700" cap="rnd" cmpd="sng">
            <a:solidFill>
              <a:schemeClr val="dk1"/>
            </a:solidFill>
            <a:prstDash val="solid"/>
            <a:miter/>
            <a:headEnd type="none" w="med" len="med"/>
            <a:tailEnd type="none" w="med" len="med"/>
          </a:ln>
        </p:spPr>
      </p:cxnSp>
      <p:sp>
        <p:nvSpPr>
          <p:cNvPr id="371" name="Shape 371"/>
          <p:cNvSpPr txBox="1"/>
          <p:nvPr/>
        </p:nvSpPr>
        <p:spPr>
          <a:xfrm>
            <a:off x="2667000" y="5562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372" name="Shape 37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73" name="Shape 373"/>
          <p:cNvSpPr txBox="1"/>
          <p:nvPr/>
        </p:nvSpPr>
        <p:spPr>
          <a:xfrm>
            <a:off x="3200400" y="685801"/>
            <a:ext cx="5638800" cy="930275"/>
          </a:xfrm>
          <a:prstGeom prst="rect">
            <a:avLst/>
          </a:prstGeom>
          <a:noFill/>
          <a:ln>
            <a:noFill/>
          </a:ln>
        </p:spPr>
        <p:txBody>
          <a:bodyPr lIns="91425" tIns="45700" rIns="91425" bIns="45700" anchor="t" anchorCtr="0">
            <a:noAutofit/>
          </a:bodyPr>
          <a:lstStyle/>
          <a:p>
            <a:pPr algn="ctr">
              <a:lnSpc>
                <a:spcPct val="75000"/>
              </a:lnSpc>
              <a:buClr>
                <a:schemeClr val="dk1"/>
              </a:buClr>
              <a:buSzPct val="25000"/>
            </a:pPr>
            <a:r>
              <a:rPr lang="en-US" sz="3200" b="1" dirty="0">
                <a:solidFill>
                  <a:schemeClr val="dk1"/>
                </a:solidFill>
                <a:latin typeface="Candara" panose="020E0502030303020204" pitchFamily="34" charset="0"/>
              </a:rPr>
              <a:t>Managed Object:</a:t>
            </a:r>
          </a:p>
          <a:p>
            <a:pPr algn="ctr">
              <a:lnSpc>
                <a:spcPct val="75000"/>
              </a:lnSpc>
              <a:spcBef>
                <a:spcPts val="1600"/>
              </a:spcBef>
              <a:buClr>
                <a:schemeClr val="dk1"/>
              </a:buClr>
              <a:buSzPct val="25000"/>
            </a:pPr>
            <a:r>
              <a:rPr lang="en-US" sz="3200" b="1" dirty="0">
                <a:solidFill>
                  <a:schemeClr val="dk1"/>
                </a:solidFill>
                <a:latin typeface="Candara" panose="020E0502030303020204" pitchFamily="34" charset="0"/>
              </a:rPr>
              <a:t> Internet Perspective</a:t>
            </a:r>
            <a:r>
              <a:rPr lang="en-US" sz="3200" b="1" dirty="0">
                <a:solidFill>
                  <a:schemeClr val="dk1"/>
                </a:solidFill>
                <a:latin typeface="Times New Roman"/>
                <a:ea typeface="Times New Roman"/>
                <a:cs typeface="Times New Roman"/>
                <a:sym typeface="Times New Roman"/>
              </a:rPr>
              <a:t> </a:t>
            </a:r>
          </a:p>
        </p:txBody>
      </p:sp>
      <p:sp>
        <p:nvSpPr>
          <p:cNvPr id="374" name="Shape 374"/>
          <p:cNvSpPr txBox="1"/>
          <p:nvPr/>
        </p:nvSpPr>
        <p:spPr>
          <a:xfrm>
            <a:off x="2895600" y="6019800"/>
            <a:ext cx="6324600" cy="2373312"/>
          </a:xfrm>
          <a:prstGeom prst="rect">
            <a:avLst/>
          </a:prstGeom>
          <a:noFill/>
          <a:ln>
            <a:noFill/>
          </a:ln>
        </p:spPr>
        <p:txBody>
          <a:bodyPr lIns="91425" tIns="45700" rIns="91425" bIns="45700" anchor="t" anchorCtr="0">
            <a:noAutofit/>
          </a:bodyPr>
          <a:lstStyle/>
          <a:p>
            <a:pPr marL="284162" lvl="2" indent="-4761">
              <a:buClr>
                <a:schemeClr val="dk1"/>
              </a:buClr>
              <a:buSzPct val="100000"/>
              <a:buFont typeface="Arial"/>
              <a:buChar char="∙"/>
            </a:pPr>
            <a:r>
              <a:rPr lang="en-US" sz="1600" i="1" dirty="0">
                <a:solidFill>
                  <a:schemeClr val="dk1"/>
                </a:solidFill>
                <a:latin typeface="Candara" panose="020E0502030303020204" pitchFamily="34" charset="0"/>
              </a:rPr>
              <a:t> object ID</a:t>
            </a:r>
            <a:r>
              <a:rPr lang="en-US" sz="1600" dirty="0">
                <a:solidFill>
                  <a:schemeClr val="dk1"/>
                </a:solidFill>
                <a:latin typeface="Candara" panose="020E0502030303020204" pitchFamily="34" charset="0"/>
              </a:rPr>
              <a:t> 		unique ID</a:t>
            </a:r>
          </a:p>
          <a:p>
            <a:pPr marL="284162" lvl="2" indent="-4761">
              <a:spcBef>
                <a:spcPts val="600"/>
              </a:spcBef>
              <a:buClr>
                <a:schemeClr val="dk1"/>
              </a:buClr>
              <a:buSzPct val="25000"/>
            </a:pPr>
            <a:r>
              <a:rPr lang="en-US" sz="1600" dirty="0">
                <a:solidFill>
                  <a:schemeClr val="dk1"/>
                </a:solidFill>
                <a:latin typeface="Candara" panose="020E0502030303020204" pitchFamily="34" charset="0"/>
              </a:rPr>
              <a:t>   and </a:t>
            </a:r>
            <a:r>
              <a:rPr lang="en-US" sz="1600" i="1" dirty="0">
                <a:solidFill>
                  <a:schemeClr val="dk1"/>
                </a:solidFill>
                <a:latin typeface="Candara" panose="020E0502030303020204" pitchFamily="34" charset="0"/>
              </a:rPr>
              <a:t>descriptor</a:t>
            </a:r>
            <a:r>
              <a:rPr lang="en-US" sz="1600" dirty="0">
                <a:solidFill>
                  <a:schemeClr val="dk1"/>
                </a:solidFill>
                <a:latin typeface="Candara" panose="020E0502030303020204" pitchFamily="34" charset="0"/>
              </a:rPr>
              <a:t>		and name for the object</a:t>
            </a:r>
          </a:p>
          <a:p>
            <a:pPr marL="284162" lvl="2" indent="-4761">
              <a:lnSpc>
                <a:spcPct val="75000"/>
              </a:lnSpc>
              <a:spcBef>
                <a:spcPts val="600"/>
              </a:spcBef>
              <a:buClr>
                <a:schemeClr val="dk1"/>
              </a:buClr>
              <a:buSzPct val="100000"/>
              <a:buFont typeface="Arial"/>
              <a:buChar char="∙"/>
            </a:pPr>
            <a:r>
              <a:rPr lang="en-US" sz="1600" i="1" dirty="0">
                <a:solidFill>
                  <a:schemeClr val="dk1"/>
                </a:solidFill>
                <a:latin typeface="Candara" panose="020E0502030303020204" pitchFamily="34" charset="0"/>
              </a:rPr>
              <a:t> syntax </a:t>
            </a:r>
            <a:r>
              <a:rPr lang="en-US" sz="1600" dirty="0">
                <a:solidFill>
                  <a:schemeClr val="dk1"/>
                </a:solidFill>
                <a:latin typeface="Candara" panose="020E0502030303020204" pitchFamily="34" charset="0"/>
              </a:rPr>
              <a:t>		used to model the object</a:t>
            </a:r>
          </a:p>
          <a:p>
            <a:pPr marL="284162" lvl="2" indent="-4761">
              <a:spcBef>
                <a:spcPts val="600"/>
              </a:spcBef>
              <a:buClr>
                <a:schemeClr val="dk1"/>
              </a:buClr>
              <a:buSzPct val="100000"/>
              <a:buFont typeface="Arial"/>
              <a:buChar char="∙"/>
            </a:pPr>
            <a:r>
              <a:rPr lang="en-US" sz="1600" i="1" dirty="0">
                <a:solidFill>
                  <a:schemeClr val="dk1"/>
                </a:solidFill>
                <a:latin typeface="Candara" panose="020E0502030303020204" pitchFamily="34" charset="0"/>
              </a:rPr>
              <a:t> access</a:t>
            </a:r>
            <a:r>
              <a:rPr lang="en-US" sz="1600" dirty="0">
                <a:solidFill>
                  <a:schemeClr val="dk1"/>
                </a:solidFill>
                <a:latin typeface="Candara" panose="020E0502030303020204" pitchFamily="34" charset="0"/>
              </a:rPr>
              <a:t> 		access privilege to a managed object </a:t>
            </a:r>
          </a:p>
          <a:p>
            <a:pPr marL="284162" lvl="2" indent="-4761">
              <a:spcBef>
                <a:spcPts val="600"/>
              </a:spcBef>
              <a:buClr>
                <a:schemeClr val="dk1"/>
              </a:buClr>
              <a:buSzPct val="100000"/>
              <a:buFont typeface="Arial"/>
              <a:buChar char="∙"/>
            </a:pPr>
            <a:r>
              <a:rPr lang="en-US" sz="1600" i="1" dirty="0">
                <a:solidFill>
                  <a:schemeClr val="dk1"/>
                </a:solidFill>
                <a:latin typeface="Candara" panose="020E0502030303020204" pitchFamily="34" charset="0"/>
              </a:rPr>
              <a:t> status </a:t>
            </a:r>
            <a:r>
              <a:rPr lang="en-US" sz="1600" dirty="0">
                <a:solidFill>
                  <a:schemeClr val="dk1"/>
                </a:solidFill>
                <a:latin typeface="Candara" panose="020E0502030303020204" pitchFamily="34" charset="0"/>
              </a:rPr>
              <a:t>		implementation requirements</a:t>
            </a:r>
          </a:p>
          <a:p>
            <a:pPr marL="284162" lvl="2" indent="-4761">
              <a:spcBef>
                <a:spcPts val="600"/>
              </a:spcBef>
              <a:buClr>
                <a:schemeClr val="dk1"/>
              </a:buClr>
              <a:buSzPct val="100000"/>
              <a:buFont typeface="Arial"/>
              <a:buChar char="∙"/>
            </a:pPr>
            <a:r>
              <a:rPr lang="en-US" sz="1600" i="1" dirty="0">
                <a:solidFill>
                  <a:schemeClr val="dk1"/>
                </a:solidFill>
                <a:latin typeface="Candara" panose="020E0502030303020204" pitchFamily="34" charset="0"/>
              </a:rPr>
              <a:t> definition</a:t>
            </a:r>
            <a:r>
              <a:rPr lang="en-US" sz="1600" dirty="0">
                <a:solidFill>
                  <a:schemeClr val="dk1"/>
                </a:solidFill>
                <a:latin typeface="Candara" panose="020E0502030303020204" pitchFamily="34" charset="0"/>
              </a:rPr>
              <a:t>		textual description of the semantics 			of object type</a:t>
            </a:r>
          </a:p>
          <a:p>
            <a:endParaRPr sz="1600" dirty="0">
              <a:solidFill>
                <a:schemeClr val="dk1"/>
              </a:solidFill>
              <a:latin typeface="Candara" panose="020E0502030303020204" pitchFamily="34" charset="0"/>
            </a:endParaRPr>
          </a:p>
        </p:txBody>
      </p:sp>
      <p:sp>
        <p:nvSpPr>
          <p:cNvPr id="375" name="Shape 375"/>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pic>
        <p:nvPicPr>
          <p:cNvPr id="376" name="Shape 376"/>
          <p:cNvPicPr preferRelativeResize="0"/>
          <p:nvPr/>
        </p:nvPicPr>
        <p:blipFill rotWithShape="1">
          <a:blip r:embed="rId3">
            <a:alphaModFix/>
          </a:blip>
          <a:srcRect/>
          <a:stretch/>
        </p:blipFill>
        <p:spPr>
          <a:xfrm>
            <a:off x="3657601" y="1752600"/>
            <a:ext cx="4813299" cy="3578224"/>
          </a:xfrm>
          <a:prstGeom prst="rect">
            <a:avLst/>
          </a:prstGeom>
          <a:noFill/>
          <a:ln>
            <a:noFill/>
          </a:ln>
        </p:spPr>
      </p:pic>
      <p:cxnSp>
        <p:nvCxnSpPr>
          <p:cNvPr id="377" name="Shape 377"/>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378" name="Shape 378"/>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379" name="Shape 37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536" y="140208"/>
            <a:ext cx="11935968" cy="8400288"/>
          </a:xfrm>
        </p:spPr>
        <p:txBody>
          <a:bodyPr/>
          <a:lstStyle/>
          <a:p>
            <a:pPr marL="203200" indent="0">
              <a:spcAft>
                <a:spcPts val="1200"/>
              </a:spcAft>
              <a:buNone/>
            </a:pPr>
            <a:r>
              <a:rPr lang="en-US" sz="2400" b="1" dirty="0"/>
              <a:t>overview</a:t>
            </a:r>
            <a:endParaRPr lang="en-US" sz="1600" b="1" dirty="0" smtClean="0"/>
          </a:p>
          <a:p>
            <a:pPr marL="203200" indent="0">
              <a:spcAft>
                <a:spcPts val="1200"/>
              </a:spcAft>
              <a:buNone/>
            </a:pPr>
            <a:r>
              <a:rPr lang="en-US" sz="1600" dirty="0" smtClean="0"/>
              <a:t>In Part I we </a:t>
            </a:r>
            <a:r>
              <a:rPr lang="en-US" sz="1600" dirty="0"/>
              <a:t>had an overview </a:t>
            </a:r>
            <a:r>
              <a:rPr lang="en-US" sz="1600" dirty="0" smtClean="0"/>
              <a:t>of networking </a:t>
            </a:r>
            <a:r>
              <a:rPr lang="en-US" sz="1600" dirty="0"/>
              <a:t>and management </a:t>
            </a:r>
            <a:r>
              <a:rPr lang="en-US" sz="1600" dirty="0" smtClean="0"/>
              <a:t>of network </a:t>
            </a:r>
            <a:r>
              <a:rPr lang="en-US" sz="1600" dirty="0"/>
              <a:t>and systems. We learned </a:t>
            </a:r>
            <a:r>
              <a:rPr lang="en-US" sz="1600" dirty="0" smtClean="0"/>
              <a:t>about network </a:t>
            </a:r>
            <a:r>
              <a:rPr lang="en-US" sz="1600" dirty="0"/>
              <a:t>technology and components that need to be managed. </a:t>
            </a:r>
            <a:r>
              <a:rPr lang="en-US" sz="1600" dirty="0" smtClean="0"/>
              <a:t>There are several </a:t>
            </a:r>
            <a:r>
              <a:rPr lang="en-US" sz="1600" b="1" dirty="0" smtClean="0"/>
              <a:t>management standards and models </a:t>
            </a:r>
            <a:r>
              <a:rPr lang="en-US" sz="1600" dirty="0" smtClean="0"/>
              <a:t>inexistence for managing networks, </a:t>
            </a:r>
            <a:r>
              <a:rPr lang="en-US" sz="1600" b="1" dirty="0" smtClean="0"/>
              <a:t>systems</a:t>
            </a:r>
            <a:r>
              <a:rPr lang="en-US" sz="1600" dirty="0" smtClean="0"/>
              <a:t>, and </a:t>
            </a:r>
            <a:r>
              <a:rPr lang="en-US" sz="1600" b="1" dirty="0" smtClean="0"/>
              <a:t>services</a:t>
            </a:r>
            <a:r>
              <a:rPr lang="en-US" sz="1600" dirty="0" smtClean="0"/>
              <a:t>. We </a:t>
            </a:r>
            <a:r>
              <a:rPr lang="en-US" sz="1600" dirty="0"/>
              <a:t>can understand and </a:t>
            </a:r>
            <a:r>
              <a:rPr lang="en-US" sz="1600" dirty="0" smtClean="0"/>
              <a:t>appreciate </a:t>
            </a:r>
            <a:r>
              <a:rPr lang="en-US" sz="1600" dirty="0"/>
              <a:t>them better by first looking at the commonality among them, and then the differences that </a:t>
            </a:r>
            <a:r>
              <a:rPr lang="en-US" sz="1600" dirty="0" smtClean="0"/>
              <a:t>distinguish </a:t>
            </a:r>
            <a:r>
              <a:rPr lang="en-US" sz="1600" dirty="0"/>
              <a:t>them. These </a:t>
            </a:r>
            <a:r>
              <a:rPr lang="en-US" sz="1600" b="1" dirty="0"/>
              <a:t>goals</a:t>
            </a:r>
            <a:r>
              <a:rPr lang="en-US" sz="1600" dirty="0"/>
              <a:t> form the objectives of this </a:t>
            </a:r>
            <a:r>
              <a:rPr lang="en-US" sz="1600" dirty="0" smtClean="0"/>
              <a:t>chapter. We </a:t>
            </a:r>
            <a:r>
              <a:rPr lang="en-US" sz="1600" dirty="0"/>
              <a:t>will consider the foundations that are needed to build </a:t>
            </a:r>
            <a:r>
              <a:rPr lang="en-US" sz="1600" b="1" dirty="0"/>
              <a:t>various network management models </a:t>
            </a:r>
            <a:r>
              <a:rPr lang="en-US" sz="1600" b="1" dirty="0" smtClean="0"/>
              <a:t>and protocols</a:t>
            </a:r>
            <a:r>
              <a:rPr lang="en-US" sz="1600" dirty="0"/>
              <a:t>. We will </a:t>
            </a:r>
            <a:r>
              <a:rPr lang="en-US" sz="1600" b="1" dirty="0"/>
              <a:t>survey the network management standards and present the general architecture </a:t>
            </a:r>
            <a:r>
              <a:rPr lang="en-US" sz="1600" b="1" dirty="0" smtClean="0"/>
              <a:t>of the network </a:t>
            </a:r>
            <a:r>
              <a:rPr lang="en-US" sz="1600" b="1" dirty="0"/>
              <a:t>management models</a:t>
            </a:r>
            <a:r>
              <a:rPr lang="en-US" sz="1600" dirty="0"/>
              <a:t> in Section 3.1.</a:t>
            </a:r>
          </a:p>
          <a:p>
            <a:pPr marL="203200" indent="0">
              <a:spcAft>
                <a:spcPts val="1200"/>
              </a:spcAft>
              <a:buNone/>
            </a:pPr>
            <a:r>
              <a:rPr lang="en-US" sz="1600" dirty="0"/>
              <a:t>The </a:t>
            </a:r>
            <a:r>
              <a:rPr lang="en-US" sz="1600" b="1" dirty="0">
                <a:solidFill>
                  <a:srgbClr val="0070C0"/>
                </a:solidFill>
              </a:rPr>
              <a:t>International Standards Organization </a:t>
            </a:r>
            <a:r>
              <a:rPr lang="en-US" sz="1600" dirty="0"/>
              <a:t>(</a:t>
            </a:r>
            <a:r>
              <a:rPr lang="en-US" sz="1600" b="1" dirty="0">
                <a:solidFill>
                  <a:srgbClr val="0070C0"/>
                </a:solidFill>
              </a:rPr>
              <a:t>ISO</a:t>
            </a:r>
            <a:r>
              <a:rPr lang="en-US" sz="1600" dirty="0"/>
              <a:t>) has defined a </a:t>
            </a:r>
            <a:r>
              <a:rPr lang="en-US" sz="1600" b="1" dirty="0"/>
              <a:t>generalized model </a:t>
            </a:r>
            <a:r>
              <a:rPr lang="en-US" sz="1600" dirty="0"/>
              <a:t>that addresses </a:t>
            </a:r>
            <a:r>
              <a:rPr lang="en-US" sz="1600" dirty="0" smtClean="0"/>
              <a:t>all aspects </a:t>
            </a:r>
            <a:r>
              <a:rPr lang="en-US" sz="1600" dirty="0"/>
              <a:t>of </a:t>
            </a:r>
            <a:r>
              <a:rPr lang="en-US" sz="1600" b="1" dirty="0"/>
              <a:t>network management</a:t>
            </a:r>
            <a:r>
              <a:rPr lang="en-US" sz="1600" dirty="0"/>
              <a:t>. We will cover the </a:t>
            </a:r>
            <a:r>
              <a:rPr lang="en-US" sz="1600" b="1" dirty="0"/>
              <a:t>three models </a:t>
            </a:r>
            <a:r>
              <a:rPr lang="en-US" sz="1600" dirty="0"/>
              <a:t>of the </a:t>
            </a:r>
            <a:r>
              <a:rPr lang="en-US" sz="1600" b="1" dirty="0"/>
              <a:t>architecture</a:t>
            </a:r>
            <a:r>
              <a:rPr lang="en-US" sz="1600" dirty="0"/>
              <a:t> in Sections </a:t>
            </a:r>
            <a:r>
              <a:rPr lang="en-US" sz="1600" dirty="0" smtClean="0"/>
              <a:t>3.3 through </a:t>
            </a:r>
            <a:r>
              <a:rPr lang="en-US" sz="1600" dirty="0"/>
              <a:t>3.5, which deal with </a:t>
            </a:r>
            <a:r>
              <a:rPr lang="en-US" sz="1600" b="1" dirty="0"/>
              <a:t>organization</a:t>
            </a:r>
            <a:r>
              <a:rPr lang="en-US" sz="1600" dirty="0"/>
              <a:t>, </a:t>
            </a:r>
            <a:r>
              <a:rPr lang="en-US" sz="1600" b="1" dirty="0"/>
              <a:t>information</a:t>
            </a:r>
            <a:r>
              <a:rPr lang="en-US" sz="1600" dirty="0"/>
              <a:t>, and </a:t>
            </a:r>
            <a:r>
              <a:rPr lang="en-US" sz="1600" b="1" dirty="0"/>
              <a:t>communication</a:t>
            </a:r>
            <a:r>
              <a:rPr lang="en-US" sz="1600" dirty="0"/>
              <a:t>. Then we will learn </a:t>
            </a:r>
            <a:r>
              <a:rPr lang="en-US" sz="1600" dirty="0" smtClean="0"/>
              <a:t>the basics </a:t>
            </a:r>
            <a:r>
              <a:rPr lang="en-US" sz="1600" dirty="0"/>
              <a:t>of the </a:t>
            </a:r>
            <a:r>
              <a:rPr lang="en-US" sz="1600" b="1" dirty="0">
                <a:solidFill>
                  <a:srgbClr val="0070C0"/>
                </a:solidFill>
              </a:rPr>
              <a:t>formal language, ASN.l</a:t>
            </a:r>
            <a:r>
              <a:rPr lang="en-US" sz="1600" dirty="0"/>
              <a:t>, and the </a:t>
            </a:r>
            <a:r>
              <a:rPr lang="en-US" sz="1600" b="1" dirty="0"/>
              <a:t>data structure </a:t>
            </a:r>
            <a:r>
              <a:rPr lang="en-US" sz="1600" dirty="0"/>
              <a:t>that is used for management systems </a:t>
            </a:r>
            <a:r>
              <a:rPr lang="en-US" sz="1600" dirty="0" smtClean="0"/>
              <a:t>to store </a:t>
            </a:r>
            <a:r>
              <a:rPr lang="en-US" sz="1600" dirty="0"/>
              <a:t>management information and communicate with each other in Sections 3.6 through </a:t>
            </a:r>
            <a:r>
              <a:rPr lang="en-US" sz="1600" dirty="0" smtClean="0"/>
              <a:t>3.8. All </a:t>
            </a:r>
            <a:r>
              <a:rPr lang="en-US" sz="1600" dirty="0"/>
              <a:t>the above three models are designed for management applications to manage networks, </a:t>
            </a:r>
            <a:r>
              <a:rPr lang="en-US" sz="1600" dirty="0" smtClean="0"/>
              <a:t>systems, and </a:t>
            </a:r>
            <a:r>
              <a:rPr lang="en-US" sz="1600" dirty="0"/>
              <a:t>services. The fourth model, </a:t>
            </a:r>
            <a:r>
              <a:rPr lang="en-US" sz="1600" b="1" dirty="0"/>
              <a:t>functional model</a:t>
            </a:r>
            <a:r>
              <a:rPr lang="en-US" sz="1600" dirty="0"/>
              <a:t>, addresses these in Section 3.9. The applications </a:t>
            </a:r>
            <a:r>
              <a:rPr lang="en-US" sz="1600" dirty="0" smtClean="0"/>
              <a:t>fall into </a:t>
            </a:r>
            <a:r>
              <a:rPr lang="en-US" sz="1600" dirty="0"/>
              <a:t>the categories of </a:t>
            </a:r>
            <a:r>
              <a:rPr lang="en-US" sz="1600" b="1" dirty="0"/>
              <a:t>fault</a:t>
            </a:r>
            <a:r>
              <a:rPr lang="en-US" sz="1600" dirty="0"/>
              <a:t>, </a:t>
            </a:r>
            <a:r>
              <a:rPr lang="en-US" sz="1600" b="1" dirty="0"/>
              <a:t>configuration</a:t>
            </a:r>
            <a:r>
              <a:rPr lang="en-US" sz="1600" dirty="0"/>
              <a:t>, </a:t>
            </a:r>
            <a:r>
              <a:rPr lang="en-US" sz="1600" b="1" dirty="0"/>
              <a:t>performance</a:t>
            </a:r>
            <a:r>
              <a:rPr lang="en-US" sz="1600" dirty="0"/>
              <a:t>, </a:t>
            </a:r>
            <a:r>
              <a:rPr lang="en-US" sz="1600" b="1" dirty="0"/>
              <a:t>security</a:t>
            </a:r>
            <a:r>
              <a:rPr lang="en-US" sz="1600" dirty="0"/>
              <a:t>, and </a:t>
            </a:r>
            <a:r>
              <a:rPr lang="en-US" sz="1600" b="1" dirty="0"/>
              <a:t>accounting</a:t>
            </a:r>
            <a:r>
              <a:rPr lang="en-US" sz="1600" dirty="0"/>
              <a:t>.</a:t>
            </a:r>
          </a:p>
          <a:p>
            <a:pPr marL="203200" indent="0">
              <a:spcAft>
                <a:spcPts val="1200"/>
              </a:spcAft>
              <a:buNone/>
            </a:pPr>
            <a:r>
              <a:rPr lang="en-US" sz="1600" dirty="0"/>
              <a:t>In a global perspective, </a:t>
            </a:r>
            <a:r>
              <a:rPr lang="en-US" sz="1600" b="1" dirty="0">
                <a:solidFill>
                  <a:srgbClr val="FFC000"/>
                </a:solidFill>
              </a:rPr>
              <a:t>three areas </a:t>
            </a:r>
            <a:r>
              <a:rPr lang="en-US" sz="1600" b="1" dirty="0"/>
              <a:t>of network </a:t>
            </a:r>
            <a:r>
              <a:rPr lang="en-US" sz="1600" dirty="0"/>
              <a:t>need managing. They are </a:t>
            </a:r>
            <a:r>
              <a:rPr lang="en-US" sz="1600" b="1" dirty="0">
                <a:solidFill>
                  <a:srgbClr val="669900"/>
                </a:solidFill>
              </a:rPr>
              <a:t>network</a:t>
            </a:r>
            <a:r>
              <a:rPr lang="en-US" sz="1600" dirty="0"/>
              <a:t>, </a:t>
            </a:r>
            <a:r>
              <a:rPr lang="en-US" sz="1600" b="1" dirty="0">
                <a:solidFill>
                  <a:srgbClr val="669900"/>
                </a:solidFill>
              </a:rPr>
              <a:t>systems</a:t>
            </a:r>
            <a:r>
              <a:rPr lang="en-US" sz="1600" dirty="0"/>
              <a:t>, and </a:t>
            </a:r>
            <a:r>
              <a:rPr lang="en-US" sz="1600" b="1" dirty="0" smtClean="0">
                <a:solidFill>
                  <a:srgbClr val="669900"/>
                </a:solidFill>
              </a:rPr>
              <a:t>services</a:t>
            </a:r>
            <a:r>
              <a:rPr lang="en-US" sz="1600" dirty="0"/>
              <a:t>; inter-layer protocols; and intra-layer protocols. In this book our focus will be on network </a:t>
            </a:r>
            <a:r>
              <a:rPr lang="en-US" sz="1600" dirty="0" smtClean="0"/>
              <a:t>and system </a:t>
            </a:r>
            <a:r>
              <a:rPr lang="en-US" sz="1600" dirty="0"/>
              <a:t>management aspects. </a:t>
            </a:r>
            <a:r>
              <a:rPr lang="en-US" sz="1600" b="1" dirty="0">
                <a:solidFill>
                  <a:srgbClr val="0070C0"/>
                </a:solidFill>
              </a:rPr>
              <a:t>We define network management as management of the network </a:t>
            </a:r>
            <a:r>
              <a:rPr lang="en-US" sz="1600" b="1" dirty="0" smtClean="0">
                <a:solidFill>
                  <a:srgbClr val="0070C0"/>
                </a:solidFill>
              </a:rPr>
              <a:t>comprising </a:t>
            </a:r>
            <a:r>
              <a:rPr lang="en-US" sz="1600" b="1" dirty="0">
                <a:solidFill>
                  <a:srgbClr val="0070C0"/>
                </a:solidFill>
              </a:rPr>
              <a:t>nodes and links, and system management as managing system resources, such as central </a:t>
            </a:r>
            <a:r>
              <a:rPr lang="en-US" sz="1600" b="1" dirty="0" smtClean="0">
                <a:solidFill>
                  <a:srgbClr val="0070C0"/>
                </a:solidFill>
              </a:rPr>
              <a:t>processor usage</a:t>
            </a:r>
            <a:r>
              <a:rPr lang="en-US" sz="1600" b="1" dirty="0">
                <a:solidFill>
                  <a:srgbClr val="0070C0"/>
                </a:solidFill>
              </a:rPr>
              <a:t>, disk usage, and application processes. Service management deals with services provided </a:t>
            </a:r>
            <a:r>
              <a:rPr lang="en-US" sz="1600" b="1" dirty="0" smtClean="0">
                <a:solidFill>
                  <a:srgbClr val="0070C0"/>
                </a:solidFill>
              </a:rPr>
              <a:t>by organizations </a:t>
            </a:r>
            <a:r>
              <a:rPr lang="en-US" sz="1600" b="1" dirty="0">
                <a:solidFill>
                  <a:srgbClr val="0070C0"/>
                </a:solidFill>
              </a:rPr>
              <a:t>to customers. Service management is an extension of network and systems.</a:t>
            </a:r>
          </a:p>
          <a:p>
            <a:pPr marL="203200" indent="0">
              <a:spcAft>
                <a:spcPts val="1200"/>
              </a:spcAft>
              <a:buNone/>
            </a:pPr>
            <a:r>
              <a:rPr lang="en-US" sz="1600" dirty="0"/>
              <a:t>The </a:t>
            </a:r>
            <a:r>
              <a:rPr lang="en-US" sz="1600" b="1" dirty="0"/>
              <a:t>two</a:t>
            </a:r>
            <a:r>
              <a:rPr lang="en-US" sz="1600" dirty="0"/>
              <a:t> leading </a:t>
            </a:r>
            <a:r>
              <a:rPr lang="en-US" sz="1600" b="1" dirty="0"/>
              <a:t>models of network management </a:t>
            </a:r>
            <a:r>
              <a:rPr lang="en-US" sz="1600" dirty="0"/>
              <a:t>are the </a:t>
            </a:r>
            <a:r>
              <a:rPr lang="en-US" sz="1600" b="1" dirty="0">
                <a:solidFill>
                  <a:srgbClr val="CC9900"/>
                </a:solidFill>
              </a:rPr>
              <a:t>Internet model </a:t>
            </a:r>
            <a:r>
              <a:rPr lang="en-US" sz="1600" dirty="0"/>
              <a:t>and the </a:t>
            </a:r>
            <a:r>
              <a:rPr lang="en-US" sz="1600" b="1" dirty="0">
                <a:solidFill>
                  <a:srgbClr val="CC9900"/>
                </a:solidFill>
              </a:rPr>
              <a:t>Open System </a:t>
            </a:r>
            <a:r>
              <a:rPr lang="en-US" sz="1600" b="1" dirty="0" smtClean="0">
                <a:solidFill>
                  <a:srgbClr val="CC9900"/>
                </a:solidFill>
              </a:rPr>
              <a:t>Interconnection </a:t>
            </a:r>
            <a:r>
              <a:rPr lang="en-US" sz="1600" dirty="0">
                <a:solidFill>
                  <a:srgbClr val="CC9900"/>
                </a:solidFill>
              </a:rPr>
              <a:t>(</a:t>
            </a:r>
            <a:r>
              <a:rPr lang="en-US" sz="1600" b="1" dirty="0">
                <a:solidFill>
                  <a:srgbClr val="CC9900"/>
                </a:solidFill>
              </a:rPr>
              <a:t>OSI</a:t>
            </a:r>
            <a:r>
              <a:rPr lang="en-US" sz="1600" dirty="0">
                <a:solidFill>
                  <a:srgbClr val="CC9900"/>
                </a:solidFill>
              </a:rPr>
              <a:t>) </a:t>
            </a:r>
            <a:r>
              <a:rPr lang="en-US" sz="1600" b="1" dirty="0">
                <a:solidFill>
                  <a:srgbClr val="CC9900"/>
                </a:solidFill>
              </a:rPr>
              <a:t>model</a:t>
            </a:r>
            <a:r>
              <a:rPr lang="en-US" sz="1600" dirty="0"/>
              <a:t>. </a:t>
            </a:r>
            <a:endParaRPr lang="en-US" sz="1600" dirty="0" smtClean="0"/>
          </a:p>
          <a:p>
            <a:pPr marL="203200" indent="0">
              <a:spcAft>
                <a:spcPts val="1200"/>
              </a:spcAft>
              <a:buNone/>
            </a:pPr>
            <a:r>
              <a:rPr lang="en-US" sz="1600" dirty="0" smtClean="0"/>
              <a:t>The </a:t>
            </a:r>
            <a:r>
              <a:rPr lang="en-US" sz="1600" b="1" dirty="0">
                <a:solidFill>
                  <a:srgbClr val="0070C0"/>
                </a:solidFill>
              </a:rPr>
              <a:t>Internet model</a:t>
            </a:r>
            <a:r>
              <a:rPr lang="en-US" sz="1600" dirty="0">
                <a:solidFill>
                  <a:srgbClr val="0070C0"/>
                </a:solidFill>
              </a:rPr>
              <a:t> </a:t>
            </a:r>
            <a:r>
              <a:rPr lang="en-US" sz="1600" dirty="0"/>
              <a:t>is the most </a:t>
            </a:r>
            <a:r>
              <a:rPr lang="en-US" sz="1600" b="1" dirty="0"/>
              <a:t>widely</a:t>
            </a:r>
            <a:r>
              <a:rPr lang="en-US" sz="1600" dirty="0"/>
              <a:t> used for network management. It </a:t>
            </a:r>
            <a:r>
              <a:rPr lang="en-US" sz="1600" dirty="0" smtClean="0"/>
              <a:t>is a </a:t>
            </a:r>
            <a:r>
              <a:rPr lang="en-US" sz="1600" dirty="0"/>
              <a:t>simple scalar model and hence easy to implement. </a:t>
            </a:r>
            <a:endParaRPr lang="en-US" sz="1600" dirty="0" smtClean="0"/>
          </a:p>
          <a:p>
            <a:pPr marL="203200" indent="0">
              <a:spcAft>
                <a:spcPts val="1200"/>
              </a:spcAft>
              <a:buNone/>
            </a:pPr>
            <a:r>
              <a:rPr lang="en-US" sz="1600" dirty="0" smtClean="0"/>
              <a:t>The </a:t>
            </a:r>
            <a:r>
              <a:rPr lang="en-US" sz="1600" b="1" dirty="0">
                <a:solidFill>
                  <a:srgbClr val="0070C0"/>
                </a:solidFill>
              </a:rPr>
              <a:t>OSI model</a:t>
            </a:r>
            <a:r>
              <a:rPr lang="en-US" sz="1600" dirty="0"/>
              <a:t>, which is </a:t>
            </a:r>
            <a:r>
              <a:rPr lang="en-US" sz="1600" b="1" dirty="0"/>
              <a:t>object oriented</a:t>
            </a:r>
            <a:r>
              <a:rPr lang="en-US" sz="1600" dirty="0"/>
              <a:t>, is </a:t>
            </a:r>
            <a:r>
              <a:rPr lang="en-US" sz="1600" dirty="0" smtClean="0"/>
              <a:t>more </a:t>
            </a:r>
            <a:r>
              <a:rPr lang="en-US" sz="1600" b="1" dirty="0" smtClean="0"/>
              <a:t>complex</a:t>
            </a:r>
            <a:r>
              <a:rPr lang="en-US" sz="1600" dirty="0" smtClean="0"/>
              <a:t> </a:t>
            </a:r>
            <a:r>
              <a:rPr lang="en-US" sz="1600" dirty="0"/>
              <a:t>and harder to implement. </a:t>
            </a:r>
            <a:endParaRPr lang="en-US" sz="1600" dirty="0" smtClean="0"/>
          </a:p>
          <a:p>
            <a:pPr marL="203200" indent="0">
              <a:spcAft>
                <a:spcPts val="1200"/>
              </a:spcAft>
              <a:buNone/>
            </a:pPr>
            <a:r>
              <a:rPr lang="en-US" sz="1600" dirty="0" smtClean="0"/>
              <a:t>However</a:t>
            </a:r>
            <a:r>
              <a:rPr lang="en-US" sz="1600" dirty="0"/>
              <a:t>, with the matured state of object-oriented technology </a:t>
            </a:r>
            <a:r>
              <a:rPr lang="en-US" sz="1600" dirty="0" smtClean="0"/>
              <a:t>and the convergence of data and telecommunications technologies, object-oriented implementation of network management has come into vogue. We will address this in Chapter 16. A </a:t>
            </a:r>
            <a:r>
              <a:rPr lang="en-US" sz="1600" b="1" dirty="0" smtClean="0"/>
              <a:t>higher-level management network </a:t>
            </a:r>
            <a:r>
              <a:rPr lang="en-US" sz="1600" dirty="0" smtClean="0"/>
              <a:t>called the </a:t>
            </a:r>
            <a:r>
              <a:rPr lang="en-US" sz="1600" b="1" dirty="0" smtClean="0"/>
              <a:t>Telecommunications Management Network </a:t>
            </a:r>
            <a:r>
              <a:rPr lang="en-US" sz="1600" dirty="0" smtClean="0"/>
              <a:t>(</a:t>
            </a:r>
            <a:r>
              <a:rPr lang="en-US" sz="1600" b="1" dirty="0" smtClean="0"/>
              <a:t>TMN</a:t>
            </a:r>
            <a:r>
              <a:rPr lang="en-US" sz="1600" dirty="0" smtClean="0"/>
              <a:t>) is also based on the </a:t>
            </a:r>
            <a:r>
              <a:rPr lang="en-US" sz="1600" b="1" dirty="0" smtClean="0"/>
              <a:t>OSI model</a:t>
            </a:r>
            <a:r>
              <a:rPr lang="en-US" sz="1600" dirty="0" smtClean="0"/>
              <a:t>. It addresses all levels of management including service and business aspects. We will study TMN in Chapter 10.</a:t>
            </a:r>
          </a:p>
          <a:p>
            <a:pPr marL="203200" indent="0">
              <a:spcAft>
                <a:spcPts val="1200"/>
              </a:spcAft>
              <a:buNone/>
            </a:pPr>
            <a:r>
              <a:rPr lang="en-US" sz="1600" dirty="0" smtClean="0"/>
              <a:t>In this </a:t>
            </a:r>
            <a:r>
              <a:rPr lang="en-US" sz="1600" dirty="0"/>
              <a:t>book we will be concerned primarily with the study of </a:t>
            </a:r>
            <a:r>
              <a:rPr lang="en-US" sz="1600" b="1" dirty="0"/>
              <a:t>Internet-based SNMP model</a:t>
            </a:r>
            <a:r>
              <a:rPr lang="en-US" sz="1600" dirty="0"/>
              <a:t>. The </a:t>
            </a:r>
            <a:r>
              <a:rPr lang="en-US" sz="1600" dirty="0" smtClean="0"/>
              <a:t>OSI model </a:t>
            </a:r>
            <a:r>
              <a:rPr lang="en-US" sz="1600" dirty="0"/>
              <a:t>is discussed in Appendix A.</a:t>
            </a:r>
            <a:endParaRPr lang="ar-SA" sz="1600" dirty="0"/>
          </a:p>
        </p:txBody>
      </p:sp>
      <p:sp>
        <p:nvSpPr>
          <p:cNvPr id="4" name="5-Point Star 3"/>
          <p:cNvSpPr/>
          <p:nvPr/>
        </p:nvSpPr>
        <p:spPr>
          <a:xfrm>
            <a:off x="11143488" y="14630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673047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Shape 384"/>
          <p:cNvCxnSpPr/>
          <p:nvPr/>
        </p:nvCxnSpPr>
        <p:spPr>
          <a:xfrm>
            <a:off x="3276600" y="5486400"/>
            <a:ext cx="5638800" cy="0"/>
          </a:xfrm>
          <a:prstGeom prst="straightConnector1">
            <a:avLst/>
          </a:prstGeom>
          <a:noFill/>
          <a:ln w="12700" cap="rnd" cmpd="sng">
            <a:solidFill>
              <a:schemeClr val="dk1"/>
            </a:solidFill>
            <a:prstDash val="solid"/>
            <a:miter/>
            <a:headEnd type="none" w="med" len="med"/>
            <a:tailEnd type="none" w="med" len="med"/>
          </a:ln>
        </p:spPr>
      </p:cxnSp>
      <p:sp>
        <p:nvSpPr>
          <p:cNvPr id="385" name="Shape 385"/>
          <p:cNvSpPr txBox="1"/>
          <p:nvPr/>
        </p:nvSpPr>
        <p:spPr>
          <a:xfrm>
            <a:off x="2667000" y="5486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386" name="Shape 38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87" name="Shape 387"/>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88" name="Shape 388"/>
          <p:cNvSpPr txBox="1"/>
          <p:nvPr/>
        </p:nvSpPr>
        <p:spPr>
          <a:xfrm>
            <a:off x="2895601" y="5943601"/>
            <a:ext cx="6496049" cy="1924049"/>
          </a:xfrm>
          <a:prstGeom prst="rect">
            <a:avLst/>
          </a:prstGeom>
          <a:noFill/>
          <a:ln>
            <a:noFill/>
          </a:ln>
        </p:spPr>
        <p:txBody>
          <a:bodyPr lIns="91425" tIns="45700" rIns="91425" bIns="45700" anchor="t" anchorCtr="0">
            <a:noAutofit/>
          </a:bodyPr>
          <a:lstStyle/>
          <a:p>
            <a:pPr marL="292100" lvl="2">
              <a:buClr>
                <a:schemeClr val="dk1"/>
              </a:buClr>
              <a:buSzPct val="100000"/>
              <a:buFont typeface="Arial"/>
              <a:buChar char="∙"/>
            </a:pPr>
            <a:r>
              <a:rPr lang="en-US" sz="1600" i="1" dirty="0">
                <a:solidFill>
                  <a:schemeClr val="dk1"/>
                </a:solidFill>
                <a:latin typeface="Candara" panose="020E0502030303020204" pitchFamily="34" charset="0"/>
              </a:rPr>
              <a:t> object class</a:t>
            </a:r>
            <a:r>
              <a:rPr lang="en-US" sz="1600" dirty="0">
                <a:solidFill>
                  <a:schemeClr val="dk1"/>
                </a:solidFill>
                <a:latin typeface="Candara" panose="020E0502030303020204" pitchFamily="34" charset="0"/>
              </a:rPr>
              <a:t>	managed object </a:t>
            </a:r>
          </a:p>
          <a:p>
            <a:pPr marL="292100" lvl="2">
              <a:spcBef>
                <a:spcPts val="600"/>
              </a:spcBef>
              <a:buClr>
                <a:schemeClr val="dk1"/>
              </a:buClr>
              <a:buSzPct val="100000"/>
              <a:buFont typeface="Arial"/>
              <a:buChar char="∙"/>
            </a:pPr>
            <a:r>
              <a:rPr lang="en-US" sz="1600" i="1" dirty="0">
                <a:solidFill>
                  <a:schemeClr val="dk1"/>
                </a:solidFill>
                <a:latin typeface="Candara" panose="020E0502030303020204" pitchFamily="34" charset="0"/>
              </a:rPr>
              <a:t> attributes</a:t>
            </a:r>
            <a:r>
              <a:rPr lang="en-US" sz="1600" dirty="0">
                <a:solidFill>
                  <a:schemeClr val="dk1"/>
                </a:solidFill>
                <a:latin typeface="Candara" panose="020E0502030303020204" pitchFamily="34" charset="0"/>
              </a:rPr>
              <a:t>	attributes visible at its boundary</a:t>
            </a:r>
          </a:p>
          <a:p>
            <a:pPr marL="292100" lvl="2">
              <a:spcBef>
                <a:spcPts val="600"/>
              </a:spcBef>
              <a:buClr>
                <a:schemeClr val="dk1"/>
              </a:buClr>
              <a:buSzPct val="100000"/>
              <a:buFont typeface="Arial"/>
              <a:buChar char="∙"/>
            </a:pPr>
            <a:r>
              <a:rPr lang="en-US" sz="1600" i="1" dirty="0">
                <a:solidFill>
                  <a:schemeClr val="dk1"/>
                </a:solidFill>
                <a:latin typeface="Candara" panose="020E0502030303020204" pitchFamily="34" charset="0"/>
              </a:rPr>
              <a:t> operations</a:t>
            </a:r>
            <a:r>
              <a:rPr lang="en-US" sz="1600" dirty="0">
                <a:solidFill>
                  <a:schemeClr val="dk1"/>
                </a:solidFill>
                <a:latin typeface="Candara" panose="020E0502030303020204" pitchFamily="34" charset="0"/>
              </a:rPr>
              <a:t>	operations which may be applied to it</a:t>
            </a:r>
          </a:p>
          <a:p>
            <a:pPr marL="292100" lvl="2">
              <a:spcBef>
                <a:spcPts val="600"/>
              </a:spcBef>
              <a:buClr>
                <a:schemeClr val="dk1"/>
              </a:buClr>
              <a:buSzPct val="100000"/>
              <a:buFont typeface="Arial"/>
              <a:buChar char="∙"/>
            </a:pPr>
            <a:r>
              <a:rPr lang="en-US" sz="1600" i="1" dirty="0">
                <a:solidFill>
                  <a:schemeClr val="dk1"/>
                </a:solidFill>
                <a:latin typeface="Candara" panose="020E0502030303020204" pitchFamily="34" charset="0"/>
              </a:rPr>
              <a:t> </a:t>
            </a:r>
            <a:r>
              <a:rPr lang="en-US" sz="1600" i="1" dirty="0" err="1">
                <a:solidFill>
                  <a:schemeClr val="dk1"/>
                </a:solidFill>
                <a:latin typeface="Candara" panose="020E0502030303020204" pitchFamily="34" charset="0"/>
              </a:rPr>
              <a:t>behaviour</a:t>
            </a:r>
            <a:r>
              <a:rPr lang="en-US" sz="1600" dirty="0">
                <a:solidFill>
                  <a:schemeClr val="dk1"/>
                </a:solidFill>
                <a:latin typeface="Candara" panose="020E0502030303020204" pitchFamily="34" charset="0"/>
              </a:rPr>
              <a:t>	 behavior exhibited by it in response to operation</a:t>
            </a:r>
          </a:p>
          <a:p>
            <a:pPr marL="292100" lvl="2">
              <a:spcBef>
                <a:spcPts val="600"/>
              </a:spcBef>
              <a:buClr>
                <a:schemeClr val="dk1"/>
              </a:buClr>
              <a:buSzPct val="100000"/>
              <a:buFont typeface="Arial"/>
              <a:buChar char="∙"/>
            </a:pPr>
            <a:r>
              <a:rPr lang="en-US" sz="1600" i="1" dirty="0">
                <a:solidFill>
                  <a:schemeClr val="dk1"/>
                </a:solidFill>
                <a:latin typeface="Candara" panose="020E0502030303020204" pitchFamily="34" charset="0"/>
              </a:rPr>
              <a:t> notifications</a:t>
            </a:r>
            <a:r>
              <a:rPr lang="en-US" sz="1600" dirty="0">
                <a:solidFill>
                  <a:schemeClr val="dk1"/>
                </a:solidFill>
                <a:latin typeface="Candara" panose="020E0502030303020204" pitchFamily="34" charset="0"/>
              </a:rPr>
              <a:t>	notifications emitted by the object</a:t>
            </a:r>
          </a:p>
          <a:p>
            <a:endParaRPr sz="2400" dirty="0">
              <a:solidFill>
                <a:schemeClr val="dk1"/>
              </a:solidFill>
              <a:latin typeface="Candara" panose="020E0502030303020204" pitchFamily="34" charset="0"/>
            </a:endParaRPr>
          </a:p>
        </p:txBody>
      </p:sp>
      <p:sp>
        <p:nvSpPr>
          <p:cNvPr id="389" name="Shape 389"/>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pic>
        <p:nvPicPr>
          <p:cNvPr id="390" name="Shape 390"/>
          <p:cNvPicPr preferRelativeResize="0"/>
          <p:nvPr/>
        </p:nvPicPr>
        <p:blipFill rotWithShape="1">
          <a:blip r:embed="rId3">
            <a:alphaModFix/>
          </a:blip>
          <a:srcRect/>
          <a:stretch/>
        </p:blipFill>
        <p:spPr>
          <a:xfrm>
            <a:off x="3810000" y="1676401"/>
            <a:ext cx="4724400" cy="3770311"/>
          </a:xfrm>
          <a:prstGeom prst="rect">
            <a:avLst/>
          </a:prstGeom>
          <a:noFill/>
          <a:ln>
            <a:noFill/>
          </a:ln>
        </p:spPr>
      </p:pic>
      <p:sp>
        <p:nvSpPr>
          <p:cNvPr id="391" name="Shape 391"/>
          <p:cNvSpPr txBox="1"/>
          <p:nvPr/>
        </p:nvSpPr>
        <p:spPr>
          <a:xfrm>
            <a:off x="3200400" y="228600"/>
            <a:ext cx="5638800" cy="1347786"/>
          </a:xfrm>
          <a:prstGeom prst="rect">
            <a:avLst/>
          </a:prstGeom>
          <a:noFill/>
          <a:ln>
            <a:noFill/>
          </a:ln>
        </p:spPr>
        <p:txBody>
          <a:bodyPr lIns="91425" tIns="45700" rIns="91425" bIns="45700" anchor="t" anchorCtr="0">
            <a:noAutofit/>
          </a:bodyPr>
          <a:lstStyle/>
          <a:p>
            <a:pPr>
              <a:lnSpc>
                <a:spcPct val="75000"/>
              </a:lnSpc>
              <a:buClr>
                <a:schemeClr val="dk1"/>
              </a:buClr>
            </a:pPr>
            <a:endParaRPr sz="2000" b="1" dirty="0">
              <a:solidFill>
                <a:schemeClr val="dk1"/>
              </a:solidFill>
              <a:latin typeface="Candara" panose="020E0502030303020204" pitchFamily="34" charset="0"/>
            </a:endParaRPr>
          </a:p>
          <a:p>
            <a:pPr algn="ctr">
              <a:lnSpc>
                <a:spcPct val="75000"/>
              </a:lnSpc>
              <a:spcBef>
                <a:spcPts val="1600"/>
              </a:spcBef>
              <a:buClr>
                <a:schemeClr val="dk1"/>
              </a:buClr>
              <a:buSzPct val="25000"/>
            </a:pPr>
            <a:r>
              <a:rPr lang="en-US" sz="3200" b="1" dirty="0">
                <a:solidFill>
                  <a:schemeClr val="dk1"/>
                </a:solidFill>
                <a:latin typeface="Candara" panose="020E0502030303020204" pitchFamily="34" charset="0"/>
              </a:rPr>
              <a:t>Managed Object:</a:t>
            </a:r>
          </a:p>
          <a:p>
            <a:pPr algn="ctr">
              <a:lnSpc>
                <a:spcPct val="75000"/>
              </a:lnSpc>
              <a:spcBef>
                <a:spcPts val="1600"/>
              </a:spcBef>
              <a:buClr>
                <a:schemeClr val="dk1"/>
              </a:buClr>
              <a:buSzPct val="25000"/>
            </a:pPr>
            <a:r>
              <a:rPr lang="en-US" sz="3200" b="1" dirty="0">
                <a:solidFill>
                  <a:schemeClr val="dk1"/>
                </a:solidFill>
                <a:latin typeface="Candara" panose="020E0502030303020204" pitchFamily="34" charset="0"/>
              </a:rPr>
              <a:t> OSI Perspective</a:t>
            </a:r>
            <a:r>
              <a:rPr lang="en-US" sz="3200" b="1" dirty="0">
                <a:solidFill>
                  <a:schemeClr val="dk1"/>
                </a:solidFill>
                <a:latin typeface="Times New Roman"/>
                <a:ea typeface="Times New Roman"/>
                <a:cs typeface="Times New Roman"/>
                <a:sym typeface="Times New Roman"/>
              </a:rPr>
              <a:t> </a:t>
            </a:r>
          </a:p>
        </p:txBody>
      </p:sp>
      <p:cxnSp>
        <p:nvCxnSpPr>
          <p:cNvPr id="392" name="Shape 392"/>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393" name="Shape 393"/>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394" name="Shape 39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cxnSp>
        <p:nvCxnSpPr>
          <p:cNvPr id="399" name="Shape 399"/>
          <p:cNvCxnSpPr/>
          <p:nvPr/>
        </p:nvCxnSpPr>
        <p:spPr>
          <a:xfrm>
            <a:off x="3276600" y="5562600"/>
            <a:ext cx="5638800" cy="0"/>
          </a:xfrm>
          <a:prstGeom prst="straightConnector1">
            <a:avLst/>
          </a:prstGeom>
          <a:noFill/>
          <a:ln w="12700" cap="rnd" cmpd="sng">
            <a:solidFill>
              <a:schemeClr val="dk1"/>
            </a:solidFill>
            <a:prstDash val="solid"/>
            <a:miter/>
            <a:headEnd type="none" w="med" len="med"/>
            <a:tailEnd type="none" w="med" len="med"/>
          </a:ln>
        </p:spPr>
      </p:cxnSp>
      <p:sp>
        <p:nvSpPr>
          <p:cNvPr id="400" name="Shape 400"/>
          <p:cNvSpPr txBox="1"/>
          <p:nvPr/>
        </p:nvSpPr>
        <p:spPr>
          <a:xfrm>
            <a:off x="2667000" y="5562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401" name="Shape 40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pic>
        <p:nvPicPr>
          <p:cNvPr id="402" name="Shape 402"/>
          <p:cNvPicPr preferRelativeResize="0"/>
          <p:nvPr/>
        </p:nvPicPr>
        <p:blipFill rotWithShape="1">
          <a:blip r:embed="rId3">
            <a:alphaModFix/>
          </a:blip>
          <a:srcRect/>
          <a:stretch/>
        </p:blipFill>
        <p:spPr>
          <a:xfrm>
            <a:off x="3581400" y="1219201"/>
            <a:ext cx="4918074" cy="4256087"/>
          </a:xfrm>
          <a:prstGeom prst="rect">
            <a:avLst/>
          </a:prstGeom>
          <a:noFill/>
          <a:ln>
            <a:noFill/>
          </a:ln>
        </p:spPr>
      </p:pic>
      <p:sp>
        <p:nvSpPr>
          <p:cNvPr id="403" name="Shape 403"/>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Packet Counter Example</a:t>
            </a:r>
          </a:p>
        </p:txBody>
      </p:sp>
      <p:sp>
        <p:nvSpPr>
          <p:cNvPr id="404" name="Shape 40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405" name="Shape 405"/>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406" name="Shape 406"/>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407" name="Shape 407"/>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cxnSp>
        <p:nvCxnSpPr>
          <p:cNvPr id="412" name="Shape 412"/>
          <p:cNvCxnSpPr/>
          <p:nvPr/>
        </p:nvCxnSpPr>
        <p:spPr>
          <a:xfrm>
            <a:off x="3057144" y="6065520"/>
            <a:ext cx="5638800" cy="0"/>
          </a:xfrm>
          <a:prstGeom prst="straightConnector1">
            <a:avLst/>
          </a:prstGeom>
          <a:noFill/>
          <a:ln w="12700" cap="rnd" cmpd="sng">
            <a:solidFill>
              <a:schemeClr val="dk1"/>
            </a:solidFill>
            <a:prstDash val="solid"/>
            <a:miter/>
            <a:headEnd type="none" w="med" len="med"/>
            <a:tailEnd type="none" w="med" len="med"/>
          </a:ln>
        </p:spPr>
      </p:cxnSp>
      <p:sp>
        <p:nvSpPr>
          <p:cNvPr id="413" name="Shape 413"/>
          <p:cNvSpPr txBox="1"/>
          <p:nvPr/>
        </p:nvSpPr>
        <p:spPr>
          <a:xfrm>
            <a:off x="2447544" y="606552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414" name="Shape 414"/>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15" name="Shape 415"/>
          <p:cNvSpPr txBox="1"/>
          <p:nvPr/>
        </p:nvSpPr>
        <p:spPr>
          <a:xfrm>
            <a:off x="2667000" y="609601"/>
            <a:ext cx="6858000" cy="534987"/>
          </a:xfrm>
          <a:prstGeom prst="rect">
            <a:avLst/>
          </a:prstGeom>
          <a:noFill/>
          <a:ln>
            <a:noFill/>
          </a:ln>
        </p:spPr>
        <p:txBody>
          <a:bodyPr lIns="91425" tIns="45700" rIns="91425" bIns="45700" anchor="t" anchorCtr="0">
            <a:noAutofit/>
          </a:bodyPr>
          <a:lstStyle/>
          <a:p>
            <a:pPr algn="ctr">
              <a:lnSpc>
                <a:spcPct val="90000"/>
              </a:lnSpc>
              <a:buClr>
                <a:schemeClr val="dk1"/>
              </a:buClr>
              <a:buSzPct val="25000"/>
            </a:pPr>
            <a:r>
              <a:rPr lang="en-US" sz="3200" b="1" dirty="0">
                <a:solidFill>
                  <a:schemeClr val="dk1"/>
                </a:solidFill>
                <a:latin typeface="Candara" panose="020E0502030303020204" pitchFamily="34" charset="0"/>
              </a:rPr>
              <a:t>Internet vs. OSI Managed Object</a:t>
            </a:r>
          </a:p>
        </p:txBody>
      </p:sp>
      <p:sp>
        <p:nvSpPr>
          <p:cNvPr id="416" name="Shape 416"/>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417" name="Shape 417"/>
          <p:cNvSpPr txBox="1"/>
          <p:nvPr/>
        </p:nvSpPr>
        <p:spPr>
          <a:xfrm>
            <a:off x="1158240" y="1219200"/>
            <a:ext cx="9741408" cy="3478212"/>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Scalar object in Internet vs. </a:t>
            </a:r>
            <a:r>
              <a:rPr lang="en-US" sz="2000" dirty="0" smtClean="0">
                <a:solidFill>
                  <a:schemeClr val="dk1"/>
                </a:solidFill>
                <a:latin typeface="Candara" panose="020E0502030303020204" pitchFamily="34" charset="0"/>
              </a:rPr>
              <a:t>Object-oriented  </a:t>
            </a:r>
            <a:r>
              <a:rPr lang="en-US" sz="2000" dirty="0">
                <a:solidFill>
                  <a:schemeClr val="dk1"/>
                </a:solidFill>
                <a:latin typeface="Candara" panose="020E0502030303020204" pitchFamily="34" charset="0"/>
              </a:rPr>
              <a:t>approach in OSI</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OSI characteristics of operations, behavior, </a:t>
            </a:r>
            <a:r>
              <a:rPr lang="en-US" sz="2000" dirty="0" smtClean="0">
                <a:solidFill>
                  <a:schemeClr val="dk1"/>
                </a:solidFill>
                <a:latin typeface="Candara" panose="020E0502030303020204" pitchFamily="34" charset="0"/>
              </a:rPr>
              <a:t>and  </a:t>
            </a:r>
            <a:r>
              <a:rPr lang="en-US" sz="2000" dirty="0">
                <a:solidFill>
                  <a:schemeClr val="dk1"/>
                </a:solidFill>
                <a:latin typeface="Candara" panose="020E0502030303020204" pitchFamily="34" charset="0"/>
              </a:rPr>
              <a:t>notification are part of communication model </a:t>
            </a:r>
            <a:r>
              <a:rPr lang="en-US" sz="2000" dirty="0" smtClean="0">
                <a:solidFill>
                  <a:schemeClr val="dk1"/>
                </a:solidFill>
                <a:latin typeface="Candara" panose="020E0502030303020204" pitchFamily="34" charset="0"/>
              </a:rPr>
              <a:t>in  </a:t>
            </a:r>
            <a:r>
              <a:rPr lang="en-US" sz="2000" dirty="0">
                <a:solidFill>
                  <a:schemeClr val="dk1"/>
                </a:solidFill>
                <a:latin typeface="Candara" panose="020E0502030303020204" pitchFamily="34" charset="0"/>
              </a:rPr>
              <a:t>Internet: get/set and response/alarm</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Internet syntax is absorbed as part of OSI attributes</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Internet access is part of OSI security model</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Internet status is part of OSI conformance application</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OSI permits creation and deletion of objects</a:t>
            </a:r>
            <a:r>
              <a:rPr lang="en-US" sz="2000" dirty="0" smtClean="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Internet does not: Enhancement in SNMPv2</a:t>
            </a:r>
          </a:p>
        </p:txBody>
      </p:sp>
      <p:cxnSp>
        <p:nvCxnSpPr>
          <p:cNvPr id="418" name="Shape 418"/>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419" name="Shape 419"/>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420" name="Shape 420"/>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cxnSp>
        <p:nvCxnSpPr>
          <p:cNvPr id="425" name="Shape 425"/>
          <p:cNvCxnSpPr/>
          <p:nvPr/>
        </p:nvCxnSpPr>
        <p:spPr>
          <a:xfrm>
            <a:off x="3571772" y="6437316"/>
            <a:ext cx="5638800" cy="0"/>
          </a:xfrm>
          <a:prstGeom prst="straightConnector1">
            <a:avLst/>
          </a:prstGeom>
          <a:noFill/>
          <a:ln w="12700" cap="rnd" cmpd="sng">
            <a:solidFill>
              <a:schemeClr val="dk1"/>
            </a:solidFill>
            <a:prstDash val="solid"/>
            <a:miter/>
            <a:headEnd type="none" w="med" len="med"/>
            <a:tailEnd type="none" w="med" len="med"/>
          </a:ln>
        </p:spPr>
      </p:cxnSp>
      <p:sp>
        <p:nvSpPr>
          <p:cNvPr id="426" name="Shape 426"/>
          <p:cNvSpPr txBox="1"/>
          <p:nvPr/>
        </p:nvSpPr>
        <p:spPr>
          <a:xfrm>
            <a:off x="2962172" y="6437316"/>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427" name="Shape 42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28" name="Shape 428"/>
          <p:cNvSpPr txBox="1"/>
          <p:nvPr/>
        </p:nvSpPr>
        <p:spPr>
          <a:xfrm>
            <a:off x="2667000" y="609601"/>
            <a:ext cx="6858000" cy="534987"/>
          </a:xfrm>
          <a:prstGeom prst="rect">
            <a:avLst/>
          </a:prstGeom>
          <a:noFill/>
          <a:ln>
            <a:noFill/>
          </a:ln>
        </p:spPr>
        <p:txBody>
          <a:bodyPr lIns="91425" tIns="45700" rIns="91425" bIns="45700" anchor="t" anchorCtr="0">
            <a:noAutofit/>
          </a:bodyPr>
          <a:lstStyle/>
          <a:p>
            <a:pPr algn="ctr">
              <a:lnSpc>
                <a:spcPct val="90000"/>
              </a:lnSpc>
              <a:buClr>
                <a:schemeClr val="dk1"/>
              </a:buClr>
              <a:buSzPct val="25000"/>
            </a:pPr>
            <a:r>
              <a:rPr lang="en-US" sz="3200" b="1" dirty="0">
                <a:solidFill>
                  <a:srgbClr val="669900"/>
                </a:solidFill>
                <a:latin typeface="Candara" panose="020E0502030303020204" pitchFamily="34" charset="0"/>
              </a:rPr>
              <a:t>Mgmt. Communication Model</a:t>
            </a:r>
            <a:r>
              <a:rPr lang="en-US" sz="1600" dirty="0">
                <a:solidFill>
                  <a:srgbClr val="669900"/>
                </a:solidFill>
                <a:latin typeface="Times New Roman"/>
                <a:ea typeface="Times New Roman"/>
                <a:cs typeface="Times New Roman"/>
                <a:sym typeface="Times New Roman"/>
              </a:rPr>
              <a:t> </a:t>
            </a:r>
          </a:p>
        </p:txBody>
      </p:sp>
      <p:pic>
        <p:nvPicPr>
          <p:cNvPr id="429" name="Shape 429"/>
          <p:cNvPicPr preferRelativeResize="0"/>
          <p:nvPr/>
        </p:nvPicPr>
        <p:blipFill rotWithShape="1">
          <a:blip r:embed="rId3">
            <a:alphaModFix/>
          </a:blip>
          <a:srcRect/>
          <a:stretch/>
        </p:blipFill>
        <p:spPr>
          <a:xfrm>
            <a:off x="737733" y="1601787"/>
            <a:ext cx="9842826" cy="3872458"/>
          </a:xfrm>
          <a:prstGeom prst="rect">
            <a:avLst/>
          </a:prstGeom>
          <a:noFill/>
          <a:ln>
            <a:noFill/>
          </a:ln>
        </p:spPr>
      </p:pic>
      <p:sp>
        <p:nvSpPr>
          <p:cNvPr id="430" name="Shape 430"/>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431" name="Shape 431"/>
          <p:cNvSpPr txBox="1"/>
          <p:nvPr/>
        </p:nvSpPr>
        <p:spPr>
          <a:xfrm>
            <a:off x="1542439" y="6894516"/>
            <a:ext cx="7988807" cy="1169986"/>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In Internet requests/responses, in OSI operations</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In Internet traps and notifications (SNMPv2), in </a:t>
            </a:r>
            <a:r>
              <a:rPr lang="en-US" sz="2000" dirty="0" smtClean="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OSI notifications</a:t>
            </a:r>
          </a:p>
        </p:txBody>
      </p:sp>
      <p:cxnSp>
        <p:nvCxnSpPr>
          <p:cNvPr id="432" name="Shape 432"/>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433" name="Shape 433"/>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434" name="Shape 43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2" name="5-Point Star 11"/>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cxnSp>
        <p:nvCxnSpPr>
          <p:cNvPr id="439" name="Shape 439"/>
          <p:cNvCxnSpPr/>
          <p:nvPr/>
        </p:nvCxnSpPr>
        <p:spPr>
          <a:xfrm>
            <a:off x="3276600" y="5257800"/>
            <a:ext cx="5638800" cy="0"/>
          </a:xfrm>
          <a:prstGeom prst="straightConnector1">
            <a:avLst/>
          </a:prstGeom>
          <a:noFill/>
          <a:ln w="12700" cap="rnd" cmpd="sng">
            <a:solidFill>
              <a:schemeClr val="dk1"/>
            </a:solidFill>
            <a:prstDash val="solid"/>
            <a:miter/>
            <a:headEnd type="none" w="med" len="med"/>
            <a:tailEnd type="none" w="med" len="med"/>
          </a:ln>
        </p:spPr>
      </p:cxnSp>
      <p:sp>
        <p:nvSpPr>
          <p:cNvPr id="440" name="Shape 440"/>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441" name="Shape 44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42" name="Shape 442"/>
          <p:cNvSpPr txBox="1"/>
          <p:nvPr/>
        </p:nvSpPr>
        <p:spPr>
          <a:xfrm>
            <a:off x="3200400" y="533401"/>
            <a:ext cx="5638800" cy="534987"/>
          </a:xfrm>
          <a:prstGeom prst="rect">
            <a:avLst/>
          </a:prstGeom>
          <a:noFill/>
          <a:ln>
            <a:noFill/>
          </a:ln>
        </p:spPr>
        <p:txBody>
          <a:bodyPr lIns="91425" tIns="45700" rIns="91425" bIns="45700" anchor="t" anchorCtr="0">
            <a:noAutofit/>
          </a:bodyPr>
          <a:lstStyle/>
          <a:p>
            <a:pPr algn="ctr">
              <a:lnSpc>
                <a:spcPct val="90000"/>
              </a:lnSpc>
              <a:buClr>
                <a:schemeClr val="dk1"/>
              </a:buClr>
              <a:buSzPct val="25000"/>
            </a:pPr>
            <a:r>
              <a:rPr lang="en-US" sz="3200" b="1" dirty="0">
                <a:solidFill>
                  <a:srgbClr val="CC9900"/>
                </a:solidFill>
                <a:latin typeface="Candara" panose="020E0502030303020204" pitchFamily="34" charset="0"/>
              </a:rPr>
              <a:t>Transfer Protocols</a:t>
            </a:r>
            <a:r>
              <a:rPr lang="en-US" sz="1600" dirty="0">
                <a:solidFill>
                  <a:srgbClr val="CC9900"/>
                </a:solidFill>
                <a:latin typeface="Candara" panose="020E0502030303020204" pitchFamily="34" charset="0"/>
              </a:rPr>
              <a:t> </a:t>
            </a:r>
          </a:p>
        </p:txBody>
      </p:sp>
      <p:pic>
        <p:nvPicPr>
          <p:cNvPr id="443" name="Shape 443"/>
          <p:cNvPicPr preferRelativeResize="0"/>
          <p:nvPr/>
        </p:nvPicPr>
        <p:blipFill rotWithShape="1">
          <a:blip r:embed="rId3">
            <a:alphaModFix/>
          </a:blip>
          <a:srcRect/>
          <a:stretch/>
        </p:blipFill>
        <p:spPr>
          <a:xfrm>
            <a:off x="3082925" y="1143001"/>
            <a:ext cx="6137274" cy="3883025"/>
          </a:xfrm>
          <a:prstGeom prst="rect">
            <a:avLst/>
          </a:prstGeom>
          <a:noFill/>
          <a:ln>
            <a:noFill/>
          </a:ln>
        </p:spPr>
      </p:pic>
      <p:sp>
        <p:nvSpPr>
          <p:cNvPr id="444" name="Shape 44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445" name="Shape 445"/>
          <p:cNvSpPr txBox="1"/>
          <p:nvPr/>
        </p:nvSpPr>
        <p:spPr>
          <a:xfrm>
            <a:off x="414528" y="5649912"/>
            <a:ext cx="11216640" cy="1616074"/>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Internet is based on SNMP; OSI is based on CMIP</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OSI uses CMISE (Common Management </a:t>
            </a:r>
            <a:r>
              <a:rPr lang="en-US" sz="2000" dirty="0" smtClean="0">
                <a:solidFill>
                  <a:schemeClr val="dk1"/>
                </a:solidFill>
                <a:latin typeface="Candara" panose="020E0502030303020204" pitchFamily="34" charset="0"/>
              </a:rPr>
              <a:t>Information  </a:t>
            </a:r>
            <a:r>
              <a:rPr lang="en-US" sz="2000" dirty="0">
                <a:solidFill>
                  <a:schemeClr val="dk1"/>
                </a:solidFill>
                <a:latin typeface="Candara" panose="020E0502030303020204" pitchFamily="34" charset="0"/>
              </a:rPr>
              <a:t>Service Element) application with CMIP</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OSI specifies both c-o and connectionless </a:t>
            </a:r>
            <a:r>
              <a:rPr lang="en-US" sz="2000" dirty="0" smtClean="0">
                <a:solidFill>
                  <a:schemeClr val="dk1"/>
                </a:solidFill>
                <a:latin typeface="Candara" panose="020E0502030303020204" pitchFamily="34" charset="0"/>
              </a:rPr>
              <a:t>transport protocol</a:t>
            </a:r>
            <a:r>
              <a:rPr lang="en-US" sz="2000" dirty="0">
                <a:solidFill>
                  <a:schemeClr val="dk1"/>
                </a:solidFill>
                <a:latin typeface="Candara" panose="020E0502030303020204" pitchFamily="34" charset="0"/>
              </a:rPr>
              <a:t>; SNMPv2 extended to c-o, but rarely used </a:t>
            </a:r>
          </a:p>
        </p:txBody>
      </p:sp>
      <p:cxnSp>
        <p:nvCxnSpPr>
          <p:cNvPr id="446" name="Shape 446"/>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447" name="Shape 447"/>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448" name="Shape 44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6" name="Shape 456"/>
          <p:cNvSpPr txBox="1"/>
          <p:nvPr/>
        </p:nvSpPr>
        <p:spPr>
          <a:xfrm>
            <a:off x="2883409" y="630936"/>
            <a:ext cx="6979919" cy="579436"/>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rgbClr val="0070C0"/>
                </a:solidFill>
                <a:latin typeface="Candara" panose="020E0502030303020204" pitchFamily="34" charset="0"/>
              </a:rPr>
              <a:t>Abstract Syntax Notation One </a:t>
            </a:r>
            <a:r>
              <a:rPr lang="en-US" sz="3200" b="1" dirty="0">
                <a:solidFill>
                  <a:srgbClr val="C00000"/>
                </a:solidFill>
                <a:latin typeface="Candara" panose="020E0502030303020204" pitchFamily="34" charset="0"/>
              </a:rPr>
              <a:t>ASN.1 </a:t>
            </a:r>
          </a:p>
        </p:txBody>
      </p:sp>
      <p:sp>
        <p:nvSpPr>
          <p:cNvPr id="458" name="Shape 458"/>
          <p:cNvSpPr txBox="1"/>
          <p:nvPr/>
        </p:nvSpPr>
        <p:spPr>
          <a:xfrm>
            <a:off x="377952" y="1496568"/>
            <a:ext cx="10826495" cy="3786186"/>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a:t>
            </a:r>
            <a:r>
              <a:rPr lang="en-US" sz="2000" b="1" dirty="0">
                <a:solidFill>
                  <a:srgbClr val="C00000"/>
                </a:solidFill>
                <a:latin typeface="Candara" panose="020E0502030303020204" pitchFamily="34" charset="0"/>
              </a:rPr>
              <a:t>ASN.1</a:t>
            </a:r>
            <a:r>
              <a:rPr lang="en-US" sz="2000" b="1" dirty="0">
                <a:solidFill>
                  <a:schemeClr val="dk1"/>
                </a:solidFill>
                <a:latin typeface="Candara" panose="020E0502030303020204" pitchFamily="34" charset="0"/>
              </a:rPr>
              <a:t> is more than a syntax; </a:t>
            </a:r>
            <a:r>
              <a:rPr lang="en-US" sz="2000" b="1" dirty="0">
                <a:solidFill>
                  <a:srgbClr val="C00000"/>
                </a:solidFill>
                <a:latin typeface="Candara" panose="020E0502030303020204" pitchFamily="34" charset="0"/>
              </a:rPr>
              <a:t>it’s a language</a:t>
            </a:r>
          </a:p>
          <a:p>
            <a:pPr marL="342900" indent="-342900">
              <a:lnSpc>
                <a:spcPct val="150000"/>
              </a:lnSpc>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Addresses both </a:t>
            </a:r>
            <a:r>
              <a:rPr lang="en-US" sz="2000" b="1" dirty="0">
                <a:solidFill>
                  <a:srgbClr val="0070C0"/>
                </a:solidFill>
                <a:latin typeface="Candara" panose="020E0502030303020204" pitchFamily="34" charset="0"/>
              </a:rPr>
              <a:t>syntax</a:t>
            </a:r>
            <a:r>
              <a:rPr lang="en-US" sz="2000" b="1" dirty="0">
                <a:solidFill>
                  <a:schemeClr val="dk1"/>
                </a:solidFill>
                <a:latin typeface="Candara" panose="020E0502030303020204" pitchFamily="34" charset="0"/>
              </a:rPr>
              <a:t> and </a:t>
            </a:r>
            <a:r>
              <a:rPr lang="en-US" sz="2000" b="1" dirty="0">
                <a:solidFill>
                  <a:srgbClr val="0070C0"/>
                </a:solidFill>
                <a:latin typeface="Candara" panose="020E0502030303020204" pitchFamily="34" charset="0"/>
              </a:rPr>
              <a:t>semantics</a:t>
            </a:r>
          </a:p>
          <a:p>
            <a:pPr marL="342900" indent="-342900">
              <a:lnSpc>
                <a:spcPct val="150000"/>
              </a:lnSpc>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Two types of syntax</a:t>
            </a:r>
          </a:p>
          <a:p>
            <a:pPr marL="800100" lvl="1" indent="-342900">
              <a:lnSpc>
                <a:spcPct val="150000"/>
              </a:lnSpc>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Abstract syntax</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set of </a:t>
            </a:r>
            <a:r>
              <a:rPr lang="en-US" sz="2000" b="1" dirty="0">
                <a:solidFill>
                  <a:schemeClr val="dk1"/>
                </a:solidFill>
                <a:latin typeface="Candara" panose="020E0502030303020204" pitchFamily="34" charset="0"/>
              </a:rPr>
              <a:t>rules</a:t>
            </a:r>
            <a:r>
              <a:rPr lang="en-US" sz="2000" dirty="0">
                <a:solidFill>
                  <a:schemeClr val="dk1"/>
                </a:solidFill>
                <a:latin typeface="Candara" panose="020E0502030303020204" pitchFamily="34" charset="0"/>
              </a:rPr>
              <a:t> that </a:t>
            </a:r>
            <a:r>
              <a:rPr lang="en-US" sz="2000" dirty="0" smtClean="0">
                <a:solidFill>
                  <a:schemeClr val="dk1"/>
                </a:solidFill>
                <a:latin typeface="Candara" panose="020E0502030303020204" pitchFamily="34" charset="0"/>
              </a:rPr>
              <a:t>specify  </a:t>
            </a:r>
            <a:r>
              <a:rPr lang="en-US" sz="2000" dirty="0">
                <a:solidFill>
                  <a:schemeClr val="dk1"/>
                </a:solidFill>
                <a:latin typeface="Candara" panose="020E0502030303020204" pitchFamily="34" charset="0"/>
              </a:rPr>
              <a:t>data </a:t>
            </a:r>
            <a:r>
              <a:rPr lang="en-US" sz="2000" b="1" dirty="0">
                <a:solidFill>
                  <a:schemeClr val="dk1"/>
                </a:solidFill>
                <a:latin typeface="Candara" panose="020E0502030303020204" pitchFamily="34" charset="0"/>
              </a:rPr>
              <a:t>type</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structure</a:t>
            </a:r>
            <a:r>
              <a:rPr lang="en-US" sz="2000" dirty="0">
                <a:solidFill>
                  <a:schemeClr val="dk1"/>
                </a:solidFill>
                <a:latin typeface="Candara" panose="020E0502030303020204" pitchFamily="34" charset="0"/>
              </a:rPr>
              <a:t> for information storage</a:t>
            </a:r>
          </a:p>
          <a:p>
            <a:pPr marL="800100" lvl="1" indent="-342900">
              <a:lnSpc>
                <a:spcPct val="150000"/>
              </a:lnSpc>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Transfer syntax</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set of </a:t>
            </a:r>
            <a:r>
              <a:rPr lang="en-US" sz="2000" b="1" dirty="0">
                <a:solidFill>
                  <a:schemeClr val="dk1"/>
                </a:solidFill>
                <a:latin typeface="Candara" panose="020E0502030303020204" pitchFamily="34" charset="0"/>
              </a:rPr>
              <a:t>rules</a:t>
            </a:r>
            <a:r>
              <a:rPr lang="en-US" sz="2000" dirty="0">
                <a:solidFill>
                  <a:schemeClr val="dk1"/>
                </a:solidFill>
                <a:latin typeface="Candara" panose="020E0502030303020204" pitchFamily="34" charset="0"/>
              </a:rPr>
              <a:t> for </a:t>
            </a:r>
            <a:r>
              <a:rPr lang="en-US" sz="2000" b="1" dirty="0">
                <a:solidFill>
                  <a:schemeClr val="dk1"/>
                </a:solidFill>
                <a:latin typeface="Candara" panose="020E0502030303020204" pitchFamily="34" charset="0"/>
              </a:rPr>
              <a:t>communicating</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information</a:t>
            </a:r>
            <a:r>
              <a:rPr lang="en-US" sz="2000" dirty="0">
                <a:solidFill>
                  <a:schemeClr val="dk1"/>
                </a:solidFill>
                <a:latin typeface="Candara" panose="020E0502030303020204" pitchFamily="34" charset="0"/>
              </a:rPr>
              <a:t> between </a:t>
            </a:r>
            <a:r>
              <a:rPr lang="en-US" sz="2000" b="1" dirty="0">
                <a:solidFill>
                  <a:schemeClr val="dk1"/>
                </a:solidFill>
                <a:latin typeface="Candara" panose="020E0502030303020204" pitchFamily="34" charset="0"/>
              </a:rPr>
              <a:t>systems</a:t>
            </a:r>
          </a:p>
          <a:p>
            <a:pPr marL="342900" indent="-342900">
              <a:lnSpc>
                <a:spcPct val="150000"/>
              </a:lnSpc>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Makes application layer protocols independent of </a:t>
            </a:r>
            <a:r>
              <a:rPr lang="en-US" sz="2000" b="1" dirty="0" smtClean="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lower layer protocols</a:t>
            </a:r>
          </a:p>
          <a:p>
            <a:pPr marL="342900" indent="-342900">
              <a:lnSpc>
                <a:spcPct val="150000"/>
              </a:lnSpc>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Can generate machine-readable code: </a:t>
            </a:r>
            <a:r>
              <a:rPr lang="en-US" sz="2000" b="1" dirty="0" smtClean="0">
                <a:solidFill>
                  <a:srgbClr val="0070C0"/>
                </a:solidFill>
                <a:latin typeface="Candara" panose="020E0502030303020204" pitchFamily="34" charset="0"/>
              </a:rPr>
              <a:t>Basic</a:t>
            </a:r>
            <a:r>
              <a:rPr lang="en-US" sz="2000" b="1" dirty="0" smtClean="0">
                <a:solidFill>
                  <a:schemeClr val="dk1"/>
                </a:solidFill>
                <a:latin typeface="Candara" panose="020E0502030303020204" pitchFamily="34" charset="0"/>
              </a:rPr>
              <a:t> </a:t>
            </a:r>
            <a:r>
              <a:rPr lang="en-US" sz="2000" b="1" dirty="0" smtClean="0">
                <a:solidFill>
                  <a:srgbClr val="0070C0"/>
                </a:solidFill>
                <a:latin typeface="Candara" panose="020E0502030303020204" pitchFamily="34" charset="0"/>
              </a:rPr>
              <a:t>Encoding </a:t>
            </a:r>
            <a:r>
              <a:rPr lang="en-US" sz="2000" b="1" dirty="0">
                <a:solidFill>
                  <a:srgbClr val="0070C0"/>
                </a:solidFill>
                <a:latin typeface="Candara" panose="020E0502030303020204" pitchFamily="34" charset="0"/>
              </a:rPr>
              <a:t>Rules</a:t>
            </a:r>
            <a:r>
              <a:rPr lang="en-US" sz="2000" b="1"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BER</a:t>
            </a:r>
            <a:r>
              <a:rPr lang="en-US" sz="2000" b="1" dirty="0">
                <a:solidFill>
                  <a:schemeClr val="dk1"/>
                </a:solidFill>
                <a:latin typeface="Candara" panose="020E0502030303020204" pitchFamily="34" charset="0"/>
              </a:rPr>
              <a:t>) is used in </a:t>
            </a:r>
            <a:r>
              <a:rPr lang="en-US" sz="2000" b="1" dirty="0" smtClean="0">
                <a:solidFill>
                  <a:schemeClr val="dk1"/>
                </a:solidFill>
                <a:latin typeface="Candara" panose="020E0502030303020204" pitchFamily="34" charset="0"/>
              </a:rPr>
              <a:t>management  </a:t>
            </a:r>
            <a:r>
              <a:rPr lang="en-US" sz="2000" b="1" dirty="0">
                <a:solidFill>
                  <a:schemeClr val="dk1"/>
                </a:solidFill>
                <a:latin typeface="Candara" panose="020E0502030303020204" pitchFamily="34" charset="0"/>
              </a:rPr>
              <a:t>modules</a:t>
            </a:r>
          </a:p>
        </p:txBody>
      </p:sp>
      <p:cxnSp>
        <p:nvCxnSpPr>
          <p:cNvPr id="459" name="Shape 459"/>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460" name="Shape 460"/>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1" name="5-Point Star 10"/>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Rectangle 1"/>
          <p:cNvSpPr/>
          <p:nvPr/>
        </p:nvSpPr>
        <p:spPr>
          <a:xfrm>
            <a:off x="788894" y="6264550"/>
            <a:ext cx="10707705" cy="707886"/>
          </a:xfrm>
          <a:prstGeom prst="rect">
            <a:avLst/>
          </a:prstGeom>
        </p:spPr>
        <p:txBody>
          <a:bodyPr wrap="square">
            <a:spAutoFit/>
          </a:bodyPr>
          <a:lstStyle/>
          <a:p>
            <a:r>
              <a:rPr lang="en-US" sz="2000" dirty="0">
                <a:latin typeface="Candara" panose="020E0502030303020204" pitchFamily="34" charset="0"/>
              </a:rPr>
              <a:t>The algorithm to convert the textual ASN.l syntax to machine-readable code is defined in ISO</a:t>
            </a:r>
          </a:p>
          <a:p>
            <a:r>
              <a:rPr lang="en-US" sz="2000" dirty="0">
                <a:latin typeface="Candara" panose="020E0502030303020204" pitchFamily="34" charset="0"/>
              </a:rPr>
              <a:t>8825/X.209 standards. It is called </a:t>
            </a:r>
            <a:r>
              <a:rPr lang="en-US" sz="2000" b="1" dirty="0">
                <a:latin typeface="Candara" panose="020E0502030303020204" pitchFamily="34" charset="0"/>
              </a:rPr>
              <a:t>Basic Encoding Rules</a:t>
            </a:r>
            <a:r>
              <a:rPr lang="en-US" sz="2000" dirty="0">
                <a:latin typeface="Candara" panose="020E0502030303020204" pitchFamily="34" charset="0"/>
              </a:rPr>
              <a:t> (</a:t>
            </a:r>
            <a:r>
              <a:rPr lang="en-US" sz="2000" b="1" dirty="0">
                <a:latin typeface="Candara" panose="020E0502030303020204" pitchFamily="34" charset="0"/>
              </a:rPr>
              <a:t>BER</a:t>
            </a:r>
            <a:r>
              <a:rPr lang="en-US" sz="2000" dirty="0">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cxnSp>
        <p:nvCxnSpPr>
          <p:cNvPr id="466" name="Shape 466"/>
          <p:cNvCxnSpPr/>
          <p:nvPr/>
        </p:nvCxnSpPr>
        <p:spPr>
          <a:xfrm>
            <a:off x="3288337" y="5775324"/>
            <a:ext cx="5638800" cy="0"/>
          </a:xfrm>
          <a:prstGeom prst="straightConnector1">
            <a:avLst/>
          </a:prstGeom>
          <a:noFill/>
          <a:ln w="12700" cap="rnd" cmpd="sng">
            <a:solidFill>
              <a:schemeClr val="dk1"/>
            </a:solidFill>
            <a:prstDash val="solid"/>
            <a:miter/>
            <a:headEnd type="none" w="med" len="med"/>
            <a:tailEnd type="none" w="med" len="med"/>
          </a:ln>
        </p:spPr>
      </p:cxnSp>
      <p:sp>
        <p:nvSpPr>
          <p:cNvPr id="467" name="Shape 467"/>
          <p:cNvSpPr txBox="1"/>
          <p:nvPr/>
        </p:nvSpPr>
        <p:spPr>
          <a:xfrm>
            <a:off x="471985" y="5787516"/>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468" name="Shape 468"/>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69" name="Shape 469"/>
          <p:cNvSpPr txBox="1"/>
          <p:nvPr/>
        </p:nvSpPr>
        <p:spPr>
          <a:xfrm>
            <a:off x="3200400" y="533400"/>
            <a:ext cx="5640386"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Backus-</a:t>
            </a:r>
            <a:r>
              <a:rPr lang="en-US" sz="3200" b="1" dirty="0" err="1">
                <a:solidFill>
                  <a:schemeClr val="dk1"/>
                </a:solidFill>
                <a:latin typeface="Candara" panose="020E0502030303020204" pitchFamily="34" charset="0"/>
              </a:rPr>
              <a:t>Nauer</a:t>
            </a:r>
            <a:r>
              <a:rPr lang="en-US" sz="3200" b="1" dirty="0">
                <a:solidFill>
                  <a:schemeClr val="dk1"/>
                </a:solidFill>
                <a:latin typeface="Candara" panose="020E0502030303020204" pitchFamily="34" charset="0"/>
              </a:rPr>
              <a:t> Form (BNF)</a:t>
            </a:r>
          </a:p>
        </p:txBody>
      </p:sp>
      <p:sp>
        <p:nvSpPr>
          <p:cNvPr id="470" name="Shape 470"/>
          <p:cNvSpPr txBox="1"/>
          <p:nvPr/>
        </p:nvSpPr>
        <p:spPr>
          <a:xfrm>
            <a:off x="3124201" y="1143000"/>
            <a:ext cx="6019799" cy="3956050"/>
          </a:xfrm>
          <a:prstGeom prst="rect">
            <a:avLst/>
          </a:prstGeom>
          <a:noFill/>
          <a:ln>
            <a:noFill/>
          </a:ln>
        </p:spPr>
        <p:txBody>
          <a:bodyPr lIns="91425" tIns="45700" rIns="91425" bIns="45700" anchor="t" anchorCtr="0">
            <a:noAutofit/>
          </a:bodyPr>
          <a:lstStyle/>
          <a:p>
            <a:pPr>
              <a:lnSpc>
                <a:spcPct val="75000"/>
              </a:lnSpc>
              <a:buClr>
                <a:schemeClr val="dk1"/>
              </a:buClr>
              <a:buSzPct val="25000"/>
            </a:pPr>
            <a:r>
              <a:rPr lang="en-US" sz="2400" b="1" dirty="0">
                <a:solidFill>
                  <a:srgbClr val="0070C0"/>
                </a:solidFill>
                <a:latin typeface="Candara" panose="020E0502030303020204" pitchFamily="34" charset="0"/>
              </a:rPr>
              <a:t>Definition</a:t>
            </a:r>
            <a:r>
              <a:rPr lang="en-US" sz="2400" b="1" dirty="0">
                <a:solidFill>
                  <a:schemeClr val="dk1"/>
                </a:solidFill>
                <a:latin typeface="Candara" panose="020E0502030303020204" pitchFamily="34" charset="0"/>
              </a:rPr>
              <a:t>:</a:t>
            </a:r>
          </a:p>
          <a:p>
            <a:pPr>
              <a:lnSpc>
                <a:spcPct val="75000"/>
              </a:lnSpc>
              <a:spcBef>
                <a:spcPts val="1000"/>
              </a:spcBef>
              <a:buClr>
                <a:schemeClr val="dk1"/>
              </a:buClr>
              <a:buSzPct val="25000"/>
            </a:pPr>
            <a:r>
              <a:rPr lang="en-US" sz="2400" dirty="0">
                <a:solidFill>
                  <a:schemeClr val="dk1"/>
                </a:solidFill>
                <a:latin typeface="Candara" panose="020E0502030303020204" pitchFamily="34" charset="0"/>
              </a:rPr>
              <a:t>&lt;name&gt; ::= &lt;definition&gt;</a:t>
            </a:r>
          </a:p>
          <a:p>
            <a:pPr>
              <a:lnSpc>
                <a:spcPct val="75000"/>
              </a:lnSpc>
              <a:spcBef>
                <a:spcPts val="1000"/>
              </a:spcBef>
              <a:buClr>
                <a:schemeClr val="dk1"/>
              </a:buClr>
              <a:buSzPct val="25000"/>
            </a:pPr>
            <a:r>
              <a:rPr lang="en-US" sz="2400" b="1" dirty="0">
                <a:solidFill>
                  <a:srgbClr val="0070C0"/>
                </a:solidFill>
                <a:latin typeface="Candara" panose="020E0502030303020204" pitchFamily="34" charset="0"/>
              </a:rPr>
              <a:t>Rules</a:t>
            </a:r>
            <a:r>
              <a:rPr lang="en-US" sz="2400" b="1" dirty="0">
                <a:solidFill>
                  <a:schemeClr val="dk1"/>
                </a:solidFill>
                <a:latin typeface="Candara" panose="020E0502030303020204" pitchFamily="34" charset="0"/>
              </a:rPr>
              <a:t>:</a:t>
            </a:r>
          </a:p>
          <a:p>
            <a:pPr>
              <a:lnSpc>
                <a:spcPct val="75000"/>
              </a:lnSpc>
              <a:spcBef>
                <a:spcPts val="1000"/>
              </a:spcBef>
              <a:buClr>
                <a:schemeClr val="dk1"/>
              </a:buClr>
              <a:buSzPct val="25000"/>
            </a:pPr>
            <a:r>
              <a:rPr lang="en-US" sz="2400" b="1" dirty="0">
                <a:solidFill>
                  <a:srgbClr val="669900"/>
                </a:solidFill>
                <a:latin typeface="Candara" panose="020E0502030303020204" pitchFamily="34" charset="0"/>
              </a:rPr>
              <a:t>&lt;digit&gt; </a:t>
            </a:r>
            <a:r>
              <a:rPr lang="en-US" sz="2400" dirty="0">
                <a:solidFill>
                  <a:schemeClr val="dk1"/>
                </a:solidFill>
                <a:latin typeface="Candara" panose="020E0502030303020204" pitchFamily="34" charset="0"/>
              </a:rPr>
              <a:t>::= 0|1|2|3|4|5|6|7|8|9</a:t>
            </a:r>
          </a:p>
          <a:p>
            <a:pPr>
              <a:lnSpc>
                <a:spcPct val="75000"/>
              </a:lnSpc>
              <a:spcBef>
                <a:spcPts val="1000"/>
              </a:spcBef>
              <a:buClr>
                <a:schemeClr val="dk1"/>
              </a:buClr>
              <a:buSzPct val="25000"/>
            </a:pPr>
            <a:r>
              <a:rPr lang="en-US" sz="2400" b="1" dirty="0">
                <a:solidFill>
                  <a:srgbClr val="669900"/>
                </a:solidFill>
                <a:latin typeface="Candara" panose="020E0502030303020204" pitchFamily="34" charset="0"/>
              </a:rPr>
              <a:t>&lt;number&gt; </a:t>
            </a:r>
            <a:r>
              <a:rPr lang="en-US" sz="2400" dirty="0">
                <a:solidFill>
                  <a:schemeClr val="dk1"/>
                </a:solidFill>
                <a:latin typeface="Candara" panose="020E0502030303020204" pitchFamily="34" charset="0"/>
              </a:rPr>
              <a:t>::= &lt;number&gt; | &lt;digit&gt; &lt;number&gt;</a:t>
            </a:r>
          </a:p>
          <a:p>
            <a:pPr>
              <a:lnSpc>
                <a:spcPct val="75000"/>
              </a:lnSpc>
              <a:spcBef>
                <a:spcPts val="1000"/>
              </a:spcBef>
              <a:buClr>
                <a:schemeClr val="dk1"/>
              </a:buClr>
              <a:buSzPct val="25000"/>
            </a:pPr>
            <a:r>
              <a:rPr lang="en-US" sz="2400" b="1" dirty="0">
                <a:solidFill>
                  <a:srgbClr val="669900"/>
                </a:solidFill>
                <a:latin typeface="Candara" panose="020E0502030303020204" pitchFamily="34" charset="0"/>
              </a:rPr>
              <a:t>&lt;op&gt; </a:t>
            </a:r>
            <a:r>
              <a:rPr lang="en-US" sz="2400" dirty="0">
                <a:solidFill>
                  <a:schemeClr val="dk1"/>
                </a:solidFill>
                <a:latin typeface="Candara" panose="020E0502030303020204" pitchFamily="34" charset="0"/>
              </a:rPr>
              <a:t>::= +|-|x|/</a:t>
            </a:r>
          </a:p>
          <a:p>
            <a:pPr>
              <a:lnSpc>
                <a:spcPct val="75000"/>
              </a:lnSpc>
              <a:spcBef>
                <a:spcPts val="1000"/>
              </a:spcBef>
              <a:buClr>
                <a:schemeClr val="dk1"/>
              </a:buClr>
              <a:buSzPct val="25000"/>
            </a:pPr>
            <a:r>
              <a:rPr lang="en-US" sz="2400" b="1" dirty="0">
                <a:solidFill>
                  <a:srgbClr val="669900"/>
                </a:solidFill>
                <a:latin typeface="Candara" panose="020E0502030303020204" pitchFamily="34" charset="0"/>
              </a:rPr>
              <a:t>&lt;SAE&gt; </a:t>
            </a:r>
            <a:r>
              <a:rPr lang="en-US" sz="2400" dirty="0">
                <a:solidFill>
                  <a:schemeClr val="dk1"/>
                </a:solidFill>
                <a:latin typeface="Candara" panose="020E0502030303020204" pitchFamily="34" charset="0"/>
              </a:rPr>
              <a:t>::= &lt;number&gt;|&lt;SAE&gt;|&lt;SAE&gt;&lt;op&gt;&lt;SAE&gt;</a:t>
            </a:r>
          </a:p>
          <a:p>
            <a:pPr>
              <a:lnSpc>
                <a:spcPct val="75000"/>
              </a:lnSpc>
              <a:spcBef>
                <a:spcPts val="1000"/>
              </a:spcBef>
              <a:buClr>
                <a:schemeClr val="dk1"/>
              </a:buClr>
              <a:buSzPct val="25000"/>
            </a:pPr>
            <a:r>
              <a:rPr lang="en-US" sz="2400" b="1" dirty="0">
                <a:solidFill>
                  <a:schemeClr val="dk1"/>
                </a:solidFill>
                <a:latin typeface="Candara" panose="020E0502030303020204" pitchFamily="34" charset="0"/>
              </a:rPr>
              <a:t>Example:</a:t>
            </a:r>
          </a:p>
          <a:p>
            <a:pPr>
              <a:lnSpc>
                <a:spcPct val="75000"/>
              </a:lnSpc>
              <a:spcBef>
                <a:spcPts val="1000"/>
              </a:spcBef>
              <a:buClr>
                <a:schemeClr val="dk1"/>
              </a:buClr>
              <a:buSzPct val="100000"/>
              <a:buFont typeface="Arial"/>
              <a:buChar char="•"/>
            </a:pPr>
            <a:r>
              <a:rPr lang="en-US" sz="2400" dirty="0">
                <a:solidFill>
                  <a:schemeClr val="dk1"/>
                </a:solidFill>
                <a:latin typeface="Candara" panose="020E0502030303020204" pitchFamily="34" charset="0"/>
              </a:rPr>
              <a:t> 9 is </a:t>
            </a:r>
            <a:r>
              <a:rPr lang="en-US" sz="2400" i="1" dirty="0">
                <a:solidFill>
                  <a:schemeClr val="dk1"/>
                </a:solidFill>
                <a:latin typeface="Candara" panose="020E0502030303020204" pitchFamily="34" charset="0"/>
              </a:rPr>
              <a:t>primitive </a:t>
            </a:r>
            <a:r>
              <a:rPr lang="en-US" sz="2400" dirty="0">
                <a:solidFill>
                  <a:schemeClr val="dk1"/>
                </a:solidFill>
                <a:latin typeface="Candara" panose="020E0502030303020204" pitchFamily="34" charset="0"/>
              </a:rPr>
              <a:t>9</a:t>
            </a:r>
          </a:p>
          <a:p>
            <a:pPr>
              <a:lnSpc>
                <a:spcPct val="75000"/>
              </a:lnSpc>
              <a:spcBef>
                <a:spcPts val="1000"/>
              </a:spcBef>
              <a:buClr>
                <a:schemeClr val="dk1"/>
              </a:buClr>
              <a:buSzPct val="100000"/>
              <a:buFont typeface="Arial"/>
              <a:buChar char="•"/>
            </a:pPr>
            <a:r>
              <a:rPr lang="en-US" sz="2400" dirty="0">
                <a:solidFill>
                  <a:schemeClr val="dk1"/>
                </a:solidFill>
                <a:latin typeface="Candara" panose="020E0502030303020204" pitchFamily="34" charset="0"/>
              </a:rPr>
              <a:t> 19 is </a:t>
            </a:r>
            <a:r>
              <a:rPr lang="en-US" sz="2400" i="1" dirty="0">
                <a:solidFill>
                  <a:schemeClr val="dk1"/>
                </a:solidFill>
                <a:latin typeface="Candara" panose="020E0502030303020204" pitchFamily="34" charset="0"/>
              </a:rPr>
              <a:t>construct</a:t>
            </a:r>
            <a:r>
              <a:rPr lang="en-US" sz="2400" dirty="0">
                <a:solidFill>
                  <a:schemeClr val="dk1"/>
                </a:solidFill>
                <a:latin typeface="Candara" panose="020E0502030303020204" pitchFamily="34" charset="0"/>
              </a:rPr>
              <a:t> of 1 and 9</a:t>
            </a:r>
          </a:p>
          <a:p>
            <a:pPr>
              <a:lnSpc>
                <a:spcPct val="75000"/>
              </a:lnSpc>
              <a:spcBef>
                <a:spcPts val="1000"/>
              </a:spcBef>
              <a:buClr>
                <a:schemeClr val="dk1"/>
              </a:buClr>
              <a:buSzPct val="100000"/>
              <a:buFont typeface="Arial"/>
              <a:buChar char="•"/>
            </a:pPr>
            <a:r>
              <a:rPr lang="en-US" sz="2400" dirty="0">
                <a:solidFill>
                  <a:schemeClr val="dk1"/>
                </a:solidFill>
                <a:latin typeface="Candara" panose="020E0502030303020204" pitchFamily="34" charset="0"/>
              </a:rPr>
              <a:t> 619 is </a:t>
            </a:r>
            <a:r>
              <a:rPr lang="en-US" sz="2400" i="1" dirty="0">
                <a:solidFill>
                  <a:schemeClr val="dk1"/>
                </a:solidFill>
                <a:latin typeface="Candara" panose="020E0502030303020204" pitchFamily="34" charset="0"/>
              </a:rPr>
              <a:t>construct</a:t>
            </a:r>
            <a:r>
              <a:rPr lang="en-US" sz="2400" dirty="0">
                <a:solidFill>
                  <a:schemeClr val="dk1"/>
                </a:solidFill>
                <a:latin typeface="Candara" panose="020E0502030303020204" pitchFamily="34" charset="0"/>
              </a:rPr>
              <a:t> of 6 and 19</a:t>
            </a:r>
          </a:p>
        </p:txBody>
      </p:sp>
      <p:sp>
        <p:nvSpPr>
          <p:cNvPr id="471" name="Shape 471"/>
          <p:cNvSpPr txBox="1"/>
          <p:nvPr/>
        </p:nvSpPr>
        <p:spPr>
          <a:xfrm>
            <a:off x="755449" y="6232525"/>
            <a:ext cx="10741151" cy="2225675"/>
          </a:xfrm>
          <a:prstGeom prst="rect">
            <a:avLst/>
          </a:prstGeom>
          <a:noFill/>
          <a:ln>
            <a:noFill/>
          </a:ln>
        </p:spPr>
        <p:txBody>
          <a:bodyPr lIns="91425" tIns="45700" rIns="91425" bIns="45700" anchor="t" anchorCtr="0">
            <a:noAutofit/>
          </a:bodyPr>
          <a:lstStyle/>
          <a:p>
            <a:pPr marL="177800" indent="-177800">
              <a:lnSpc>
                <a:spcPct val="150000"/>
              </a:lnSpc>
              <a:buClr>
                <a:schemeClr val="dk1"/>
              </a:buClr>
              <a:buSzPct val="100000"/>
              <a:buFont typeface="Arial"/>
              <a:buChar char="•"/>
            </a:pPr>
            <a:r>
              <a:rPr lang="en-US" sz="2000" dirty="0">
                <a:solidFill>
                  <a:schemeClr val="dk1"/>
                </a:solidFill>
                <a:latin typeface="Candara" panose="020E0502030303020204" pitchFamily="34" charset="0"/>
              </a:rPr>
              <a:t>BNF is used for ASN.1 constructs</a:t>
            </a:r>
          </a:p>
          <a:p>
            <a:pPr marL="177800" indent="-177800">
              <a:lnSpc>
                <a:spcPct val="150000"/>
              </a:lnSpc>
              <a:buClr>
                <a:schemeClr val="dk1"/>
              </a:buClr>
              <a:buSzPct val="100000"/>
              <a:buFont typeface="Arial"/>
              <a:buChar char="•"/>
            </a:pPr>
            <a:r>
              <a:rPr lang="en-US" sz="2000" dirty="0">
                <a:solidFill>
                  <a:schemeClr val="dk1"/>
                </a:solidFill>
                <a:latin typeface="Candara" panose="020E0502030303020204" pitchFamily="34" charset="0"/>
              </a:rPr>
              <a:t>Constructs developed from primitives</a:t>
            </a:r>
          </a:p>
          <a:p>
            <a:pPr marL="177800" indent="-177800">
              <a:lnSpc>
                <a:spcPct val="150000"/>
              </a:lnSpc>
              <a:buClr>
                <a:schemeClr val="dk1"/>
              </a:buClr>
              <a:buSzPct val="100000"/>
              <a:buFont typeface="Arial"/>
              <a:buChar char="•"/>
            </a:pPr>
            <a:r>
              <a:rPr lang="en-US" sz="2000" dirty="0">
                <a:solidFill>
                  <a:schemeClr val="dk1"/>
                </a:solidFill>
                <a:latin typeface="Candara" panose="020E0502030303020204" pitchFamily="34" charset="0"/>
              </a:rPr>
              <a:t>The above example illustrates how numbers are constructed from the primitive &lt;digit&gt;</a:t>
            </a:r>
          </a:p>
          <a:p>
            <a:pPr marL="177800" indent="-177800">
              <a:lnSpc>
                <a:spcPct val="150000"/>
              </a:lnSpc>
              <a:buClr>
                <a:schemeClr val="dk1"/>
              </a:buClr>
              <a:buSzPct val="100000"/>
              <a:buFont typeface="Arial"/>
              <a:buChar char="•"/>
            </a:pPr>
            <a:r>
              <a:rPr lang="en-US" sz="2000" dirty="0">
                <a:solidFill>
                  <a:schemeClr val="dk1"/>
                </a:solidFill>
                <a:latin typeface="Candara" panose="020E0502030303020204" pitchFamily="34" charset="0"/>
              </a:rPr>
              <a:t>Simple Arithmetic Expression entity (&lt;SAE&gt;) is constructed from the primitives &lt;digit&gt; and &lt;op&gt; </a:t>
            </a:r>
          </a:p>
        </p:txBody>
      </p:sp>
      <p:sp>
        <p:nvSpPr>
          <p:cNvPr id="472" name="Shape 47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473" name="Shape 473"/>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474" name="Shape 474"/>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475" name="Shape 475"/>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2" name="5-Point Star 11"/>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cxnSp>
        <p:nvCxnSpPr>
          <p:cNvPr id="480" name="Shape 480"/>
          <p:cNvCxnSpPr/>
          <p:nvPr/>
        </p:nvCxnSpPr>
        <p:spPr>
          <a:xfrm>
            <a:off x="3276600" y="4648200"/>
            <a:ext cx="5638800" cy="0"/>
          </a:xfrm>
          <a:prstGeom prst="straightConnector1">
            <a:avLst/>
          </a:prstGeom>
          <a:noFill/>
          <a:ln w="12700" cap="rnd" cmpd="sng">
            <a:solidFill>
              <a:schemeClr val="dk1"/>
            </a:solidFill>
            <a:prstDash val="solid"/>
            <a:miter/>
            <a:headEnd type="none" w="med" len="med"/>
            <a:tailEnd type="none" w="med" len="med"/>
          </a:ln>
        </p:spPr>
      </p:cxnSp>
      <p:sp>
        <p:nvSpPr>
          <p:cNvPr id="481" name="Shape 481"/>
          <p:cNvSpPr txBox="1"/>
          <p:nvPr/>
        </p:nvSpPr>
        <p:spPr>
          <a:xfrm>
            <a:off x="2667000" y="4648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482" name="Shape 48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83" name="Shape 483"/>
          <p:cNvSpPr txBox="1"/>
          <p:nvPr/>
        </p:nvSpPr>
        <p:spPr>
          <a:xfrm>
            <a:off x="2667000" y="533400"/>
            <a:ext cx="68580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Simple </a:t>
            </a:r>
            <a:r>
              <a:rPr lang="en-US" sz="3200" b="1" dirty="0">
                <a:solidFill>
                  <a:srgbClr val="0070C0"/>
                </a:solidFill>
                <a:latin typeface="Candara" panose="020E0502030303020204" pitchFamily="34" charset="0"/>
              </a:rPr>
              <a:t>Arithmetic Expression</a:t>
            </a:r>
          </a:p>
        </p:txBody>
      </p:sp>
      <p:sp>
        <p:nvSpPr>
          <p:cNvPr id="484" name="Shape 484"/>
          <p:cNvSpPr txBox="1"/>
          <p:nvPr/>
        </p:nvSpPr>
        <p:spPr>
          <a:xfrm>
            <a:off x="3260725" y="58023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485" name="Shape 485"/>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486" name="Shape 486"/>
          <p:cNvSpPr txBox="1"/>
          <p:nvPr/>
        </p:nvSpPr>
        <p:spPr>
          <a:xfrm>
            <a:off x="2820258" y="1617663"/>
            <a:ext cx="6704742" cy="1616074"/>
          </a:xfrm>
          <a:prstGeom prst="rect">
            <a:avLst/>
          </a:prstGeom>
          <a:noFill/>
          <a:ln>
            <a:noFill/>
          </a:ln>
        </p:spPr>
        <p:txBody>
          <a:bodyPr lIns="91425" tIns="45700" rIns="91425" bIns="45700" anchor="t" anchorCtr="0">
            <a:noAutofit/>
          </a:bodyPr>
          <a:lstStyle/>
          <a:p>
            <a:pPr>
              <a:buClr>
                <a:schemeClr val="dk1"/>
              </a:buClr>
              <a:buSzPct val="25000"/>
            </a:pPr>
            <a:r>
              <a:rPr lang="en-US" sz="2400" dirty="0">
                <a:solidFill>
                  <a:schemeClr val="dk1"/>
                </a:solidFill>
                <a:latin typeface="Candara" panose="020E0502030303020204" pitchFamily="34" charset="0"/>
              </a:rPr>
              <a:t>&lt;SAE&gt; ::= &lt;number&gt; | &lt;SAE&gt;&lt;op&gt;&lt;number&gt;</a:t>
            </a:r>
          </a:p>
          <a:p>
            <a:pPr>
              <a:buClr>
                <a:schemeClr val="dk1"/>
              </a:buClr>
            </a:pPr>
            <a:endParaRPr sz="2400" dirty="0">
              <a:solidFill>
                <a:schemeClr val="dk1"/>
              </a:solidFill>
              <a:latin typeface="Candara" panose="020E0502030303020204" pitchFamily="34" charset="0"/>
            </a:endParaRPr>
          </a:p>
          <a:p>
            <a:pPr>
              <a:buClr>
                <a:schemeClr val="dk1"/>
              </a:buClr>
              <a:buSzPct val="25000"/>
            </a:pPr>
            <a:r>
              <a:rPr lang="en-US" sz="2400" dirty="0">
                <a:solidFill>
                  <a:schemeClr val="dk1"/>
                </a:solidFill>
                <a:latin typeface="Candara" panose="020E0502030303020204" pitchFamily="34" charset="0"/>
              </a:rPr>
              <a:t>Example:  26 = 13 x 2</a:t>
            </a:r>
          </a:p>
          <a:p>
            <a:pPr>
              <a:buClr>
                <a:schemeClr val="dk1"/>
              </a:buClr>
            </a:pPr>
            <a:endParaRPr sz="2400" dirty="0">
              <a:solidFill>
                <a:schemeClr val="dk1"/>
              </a:solidFill>
              <a:latin typeface="Candara" panose="020E0502030303020204" pitchFamily="34" charset="0"/>
            </a:endParaRPr>
          </a:p>
          <a:p>
            <a:pPr>
              <a:buClr>
                <a:schemeClr val="dk1"/>
              </a:buClr>
              <a:buSzPct val="25000"/>
            </a:pPr>
            <a:r>
              <a:rPr lang="en-US" sz="2400" dirty="0">
                <a:solidFill>
                  <a:schemeClr val="dk1"/>
                </a:solidFill>
                <a:latin typeface="Candara" panose="020E0502030303020204" pitchFamily="34" charset="0"/>
              </a:rPr>
              <a:t>Constructs and primitives</a:t>
            </a:r>
          </a:p>
        </p:txBody>
      </p:sp>
      <p:cxnSp>
        <p:nvCxnSpPr>
          <p:cNvPr id="487" name="Shape 487"/>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488" name="Shape 488"/>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489" name="Shape 48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2" name="5-Point Star 11"/>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cxnSp>
        <p:nvCxnSpPr>
          <p:cNvPr id="494" name="Shape 494"/>
          <p:cNvCxnSpPr/>
          <p:nvPr/>
        </p:nvCxnSpPr>
        <p:spPr>
          <a:xfrm>
            <a:off x="3276600" y="7364415"/>
            <a:ext cx="5638800" cy="0"/>
          </a:xfrm>
          <a:prstGeom prst="straightConnector1">
            <a:avLst/>
          </a:prstGeom>
          <a:noFill/>
          <a:ln w="12700" cap="rnd" cmpd="sng">
            <a:solidFill>
              <a:schemeClr val="dk1"/>
            </a:solidFill>
            <a:prstDash val="solid"/>
            <a:miter/>
            <a:headEnd type="none" w="med" len="med"/>
            <a:tailEnd type="none" w="med" len="med"/>
          </a:ln>
        </p:spPr>
      </p:cxnSp>
      <p:sp>
        <p:nvSpPr>
          <p:cNvPr id="495" name="Shape 495"/>
          <p:cNvSpPr txBox="1"/>
          <p:nvPr/>
        </p:nvSpPr>
        <p:spPr>
          <a:xfrm>
            <a:off x="2667000" y="7364415"/>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496" name="Shape 49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97" name="Shape 497"/>
          <p:cNvSpPr txBox="1"/>
          <p:nvPr/>
        </p:nvSpPr>
        <p:spPr>
          <a:xfrm>
            <a:off x="3276600" y="12954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498" name="Shape 498"/>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Type and Value</a:t>
            </a:r>
          </a:p>
        </p:txBody>
      </p:sp>
      <p:sp>
        <p:nvSpPr>
          <p:cNvPr id="499" name="Shape 499"/>
          <p:cNvSpPr txBox="1"/>
          <p:nvPr/>
        </p:nvSpPr>
        <p:spPr>
          <a:xfrm>
            <a:off x="3260725" y="7908927"/>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500" name="Shape 500"/>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501" name="Shape 501"/>
          <p:cNvSpPr txBox="1"/>
          <p:nvPr/>
        </p:nvSpPr>
        <p:spPr>
          <a:xfrm>
            <a:off x="1454046" y="1230313"/>
            <a:ext cx="9054059" cy="38258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400" dirty="0">
                <a:solidFill>
                  <a:schemeClr val="dk1"/>
                </a:solidFill>
                <a:latin typeface="Candara" panose="020E0502030303020204" pitchFamily="34" charset="0"/>
              </a:rPr>
              <a:t> Assignments</a:t>
            </a:r>
          </a:p>
          <a:p>
            <a:pPr marL="457200" lvl="1">
              <a:buClr>
                <a:schemeClr val="dk1"/>
              </a:buClr>
              <a:buSzPct val="100000"/>
              <a:buFont typeface="Arial"/>
              <a:buChar char="•"/>
            </a:pPr>
            <a:r>
              <a:rPr lang="en-US" sz="2400" dirty="0">
                <a:solidFill>
                  <a:schemeClr val="dk1"/>
                </a:solidFill>
                <a:latin typeface="Candara" panose="020E0502030303020204" pitchFamily="34" charset="0"/>
              </a:rPr>
              <a:t> &lt;</a:t>
            </a:r>
            <a:r>
              <a:rPr lang="en-US" sz="2400" dirty="0" err="1">
                <a:solidFill>
                  <a:schemeClr val="dk1"/>
                </a:solidFill>
                <a:latin typeface="Candara" panose="020E0502030303020204" pitchFamily="34" charset="0"/>
              </a:rPr>
              <a:t>BooleanType</a:t>
            </a:r>
            <a:r>
              <a:rPr lang="en-US" sz="2400" dirty="0">
                <a:solidFill>
                  <a:schemeClr val="dk1"/>
                </a:solidFill>
                <a:latin typeface="Candara" panose="020E0502030303020204" pitchFamily="34" charset="0"/>
              </a:rPr>
              <a:t>&gt; ::= BOOLEAN</a:t>
            </a:r>
          </a:p>
          <a:p>
            <a:pPr marL="457200" lvl="1">
              <a:buClr>
                <a:schemeClr val="dk1"/>
              </a:buClr>
              <a:buSzPct val="100000"/>
              <a:buFont typeface="Arial"/>
              <a:buChar char="•"/>
            </a:pPr>
            <a:r>
              <a:rPr lang="en-US" sz="2400" dirty="0">
                <a:solidFill>
                  <a:schemeClr val="dk1"/>
                </a:solidFill>
                <a:latin typeface="Candara" panose="020E0502030303020204" pitchFamily="34" charset="0"/>
              </a:rPr>
              <a:t> &lt;</a:t>
            </a:r>
            <a:r>
              <a:rPr lang="en-US" sz="2400" dirty="0" err="1">
                <a:solidFill>
                  <a:schemeClr val="dk1"/>
                </a:solidFill>
                <a:latin typeface="Candara" panose="020E0502030303020204" pitchFamily="34" charset="0"/>
              </a:rPr>
              <a:t>BooleanValue</a:t>
            </a:r>
            <a:r>
              <a:rPr lang="en-US" sz="2400" dirty="0">
                <a:solidFill>
                  <a:schemeClr val="dk1"/>
                </a:solidFill>
                <a:latin typeface="Candara" panose="020E0502030303020204" pitchFamily="34" charset="0"/>
              </a:rPr>
              <a:t>&gt; ::= TRUE | FALSE</a:t>
            </a:r>
            <a:br>
              <a:rPr lang="en-US" sz="2400" dirty="0">
                <a:solidFill>
                  <a:schemeClr val="dk1"/>
                </a:solidFill>
                <a:latin typeface="Candara" panose="020E0502030303020204" pitchFamily="34" charset="0"/>
              </a:rPr>
            </a:br>
            <a:endParaRPr lang="en-US" sz="2400" dirty="0">
              <a:solidFill>
                <a:schemeClr val="dk1"/>
              </a:solidFill>
              <a:latin typeface="Candara" panose="020E0502030303020204" pitchFamily="34" charset="0"/>
            </a:endParaRPr>
          </a:p>
          <a:p>
            <a:pPr>
              <a:buClr>
                <a:schemeClr val="dk1"/>
              </a:buClr>
              <a:buSzPct val="100000"/>
              <a:buFont typeface="Arial"/>
              <a:buChar char="•"/>
            </a:pPr>
            <a:r>
              <a:rPr lang="en-US" sz="2400" dirty="0">
                <a:solidFill>
                  <a:schemeClr val="dk1"/>
                </a:solidFill>
                <a:latin typeface="Candara" panose="020E0502030303020204" pitchFamily="34" charset="0"/>
              </a:rPr>
              <a:t> ASN.1 module is a group of assignments</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person-name	Person-Name::=</a:t>
            </a:r>
          </a:p>
          <a:p>
            <a:pPr>
              <a:spcBef>
                <a:spcPts val="600"/>
              </a:spcBef>
              <a:buClr>
                <a:schemeClr val="dk1"/>
              </a:buClr>
              <a:buSzPct val="25000"/>
            </a:pPr>
            <a:r>
              <a:rPr lang="en-US" sz="2400" dirty="0">
                <a:solidFill>
                  <a:schemeClr val="dk1"/>
                </a:solidFill>
                <a:latin typeface="Candara" panose="020E0502030303020204" pitchFamily="34" charset="0"/>
              </a:rPr>
              <a:t>	{</a:t>
            </a:r>
          </a:p>
          <a:p>
            <a:pPr marL="914400" lvl="2">
              <a:spcBef>
                <a:spcPts val="600"/>
              </a:spcBef>
              <a:buClr>
                <a:schemeClr val="dk1"/>
              </a:buClr>
              <a:buSzPct val="25000"/>
            </a:pPr>
            <a:r>
              <a:rPr lang="en-US" sz="2400" dirty="0">
                <a:solidFill>
                  <a:schemeClr val="dk1"/>
                </a:solidFill>
                <a:latin typeface="Candara" panose="020E0502030303020204" pitchFamily="34" charset="0"/>
              </a:rPr>
              <a:t>first	  "John",</a:t>
            </a:r>
          </a:p>
          <a:p>
            <a:pPr>
              <a:spcBef>
                <a:spcPts val="600"/>
              </a:spcBef>
              <a:buClr>
                <a:schemeClr val="dk1"/>
              </a:buClr>
              <a:buSzPct val="25000"/>
            </a:pPr>
            <a:r>
              <a:rPr lang="en-US" sz="2400" dirty="0">
                <a:solidFill>
                  <a:schemeClr val="dk1"/>
                </a:solidFill>
                <a:latin typeface="Candara" panose="020E0502030303020204" pitchFamily="34" charset="0"/>
              </a:rPr>
              <a:t>	middle   “T",</a:t>
            </a:r>
          </a:p>
          <a:p>
            <a:pPr>
              <a:spcBef>
                <a:spcPts val="600"/>
              </a:spcBef>
              <a:buClr>
                <a:schemeClr val="dk1"/>
              </a:buClr>
              <a:buSzPct val="25000"/>
            </a:pPr>
            <a:r>
              <a:rPr lang="en-US" sz="2400" dirty="0">
                <a:solidFill>
                  <a:schemeClr val="dk1"/>
                </a:solidFill>
                <a:latin typeface="Candara" panose="020E0502030303020204" pitchFamily="34" charset="0"/>
              </a:rPr>
              <a:t>	last	"Smith"</a:t>
            </a:r>
          </a:p>
          <a:p>
            <a:pPr>
              <a:spcBef>
                <a:spcPts val="600"/>
              </a:spcBef>
              <a:buClr>
                <a:schemeClr val="dk1"/>
              </a:buClr>
              <a:buSzPct val="25000"/>
            </a:pPr>
            <a:r>
              <a:rPr lang="en-US" sz="2400" dirty="0">
                <a:solidFill>
                  <a:schemeClr val="dk1"/>
                </a:solidFill>
                <a:latin typeface="Candara" panose="020E0502030303020204" pitchFamily="34" charset="0"/>
              </a:rPr>
              <a:t>	}</a:t>
            </a:r>
          </a:p>
        </p:txBody>
      </p:sp>
      <p:cxnSp>
        <p:nvCxnSpPr>
          <p:cNvPr id="502" name="Shape 502"/>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503" name="Shape 503"/>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504" name="Shape 50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3" name="5-Point Star 12"/>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cxnSp>
        <p:nvCxnSpPr>
          <p:cNvPr id="509" name="Shape 509"/>
          <p:cNvCxnSpPr/>
          <p:nvPr/>
        </p:nvCxnSpPr>
        <p:spPr>
          <a:xfrm>
            <a:off x="3276600" y="5638800"/>
            <a:ext cx="5638800" cy="0"/>
          </a:xfrm>
          <a:prstGeom prst="straightConnector1">
            <a:avLst/>
          </a:prstGeom>
          <a:noFill/>
          <a:ln w="12700" cap="rnd" cmpd="sng">
            <a:solidFill>
              <a:schemeClr val="dk1"/>
            </a:solidFill>
            <a:prstDash val="solid"/>
            <a:miter/>
            <a:headEnd type="none" w="med" len="med"/>
            <a:tailEnd type="none" w="med" len="med"/>
          </a:ln>
        </p:spPr>
      </p:cxnSp>
      <p:sp>
        <p:nvSpPr>
          <p:cNvPr id="510" name="Shape 510"/>
          <p:cNvSpPr txBox="1"/>
          <p:nvPr/>
        </p:nvSpPr>
        <p:spPr>
          <a:xfrm>
            <a:off x="2667000" y="5638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511" name="Shape 51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12" name="Shape 512"/>
          <p:cNvSpPr txBox="1"/>
          <p:nvPr/>
        </p:nvSpPr>
        <p:spPr>
          <a:xfrm>
            <a:off x="3276600" y="1295401"/>
            <a:ext cx="5638800" cy="366711"/>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2000">
                <a:solidFill>
                  <a:schemeClr val="dk1"/>
                </a:solidFill>
                <a:latin typeface="Times New Roman"/>
                <a:ea typeface="Times New Roman"/>
                <a:cs typeface="Times New Roman"/>
                <a:sym typeface="Times New Roman"/>
              </a:rPr>
              <a:t> </a:t>
            </a:r>
          </a:p>
        </p:txBody>
      </p:sp>
      <p:sp>
        <p:nvSpPr>
          <p:cNvPr id="513" name="Shape 513"/>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Data Type: Example 1</a:t>
            </a:r>
          </a:p>
        </p:txBody>
      </p:sp>
      <p:sp>
        <p:nvSpPr>
          <p:cNvPr id="514" name="Shape 514"/>
          <p:cNvSpPr txBox="1"/>
          <p:nvPr/>
        </p:nvSpPr>
        <p:spPr>
          <a:xfrm>
            <a:off x="3260725" y="7783511"/>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515" name="Shape 515"/>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516" name="Shape 516"/>
          <p:cNvSpPr txBox="1"/>
          <p:nvPr/>
        </p:nvSpPr>
        <p:spPr>
          <a:xfrm>
            <a:off x="3124200" y="6019800"/>
            <a:ext cx="5799136" cy="2289174"/>
          </a:xfrm>
          <a:prstGeom prst="rect">
            <a:avLst/>
          </a:prstGeom>
          <a:noFill/>
          <a:ln>
            <a:noFill/>
          </a:ln>
        </p:spPr>
        <p:txBody>
          <a:bodyPr lIns="91425" tIns="45700" rIns="91425" bIns="45700" anchor="t" anchorCtr="0">
            <a:noAutofit/>
          </a:bodyPr>
          <a:lstStyle/>
          <a:p>
            <a:pPr>
              <a:lnSpc>
                <a:spcPct val="90000"/>
              </a:lnSpc>
              <a:buClr>
                <a:schemeClr val="dk1"/>
              </a:buClr>
              <a:buSzPct val="100000"/>
              <a:buFont typeface="Arial"/>
              <a:buChar char="•"/>
            </a:pPr>
            <a:r>
              <a:rPr lang="en-US" sz="2000" dirty="0">
                <a:solidFill>
                  <a:schemeClr val="dk1"/>
                </a:solidFill>
                <a:latin typeface="Candara" panose="020E0502030303020204" pitchFamily="34" charset="0"/>
              </a:rPr>
              <a:t> Module name starts with capital letters</a:t>
            </a:r>
          </a:p>
          <a:p>
            <a:pPr>
              <a:lnSpc>
                <a:spcPct val="90000"/>
              </a:lnSpc>
              <a:buClr>
                <a:schemeClr val="dk1"/>
              </a:buClr>
              <a:buSzPct val="100000"/>
              <a:buFont typeface="Arial"/>
              <a:buChar char="•"/>
            </a:pPr>
            <a:r>
              <a:rPr lang="en-US" sz="2000" dirty="0">
                <a:solidFill>
                  <a:schemeClr val="dk1"/>
                </a:solidFill>
                <a:latin typeface="Candara" panose="020E0502030303020204" pitchFamily="34" charset="0"/>
              </a:rPr>
              <a:t> Data types:</a:t>
            </a:r>
          </a:p>
          <a:p>
            <a:pPr marL="457200" lvl="1">
              <a:lnSpc>
                <a:spcPct val="90000"/>
              </a:lnSpc>
              <a:buClr>
                <a:schemeClr val="dk1"/>
              </a:buClr>
              <a:buSzPct val="100000"/>
              <a:buFont typeface="Arial"/>
              <a:buChar char="•"/>
            </a:pPr>
            <a:r>
              <a:rPr lang="en-US" sz="2000" dirty="0">
                <a:solidFill>
                  <a:schemeClr val="dk1"/>
                </a:solidFill>
                <a:latin typeface="Candara" panose="020E0502030303020204" pitchFamily="34" charset="0"/>
              </a:rPr>
              <a:t> Primitives: NULL, </a:t>
            </a:r>
            <a:r>
              <a:rPr lang="en-US" sz="2000" dirty="0" err="1">
                <a:solidFill>
                  <a:schemeClr val="dk1"/>
                </a:solidFill>
                <a:latin typeface="Candara" panose="020E0502030303020204" pitchFamily="34" charset="0"/>
              </a:rPr>
              <a:t>GraphicString</a:t>
            </a:r>
            <a:endParaRPr lang="en-US" sz="2000" dirty="0">
              <a:solidFill>
                <a:schemeClr val="dk1"/>
              </a:solidFill>
              <a:latin typeface="Candara" panose="020E0502030303020204" pitchFamily="34" charset="0"/>
            </a:endParaRPr>
          </a:p>
          <a:p>
            <a:pPr marL="457200" lvl="1">
              <a:lnSpc>
                <a:spcPct val="90000"/>
              </a:lnSpc>
              <a:buClr>
                <a:schemeClr val="dk1"/>
              </a:buClr>
              <a:buSzPct val="100000"/>
              <a:buFont typeface="Arial"/>
              <a:buChar char="•"/>
            </a:pPr>
            <a:r>
              <a:rPr lang="en-US" sz="2000" dirty="0">
                <a:solidFill>
                  <a:schemeClr val="dk1"/>
                </a:solidFill>
                <a:latin typeface="Candara" panose="020E0502030303020204" pitchFamily="34" charset="0"/>
              </a:rPr>
              <a:t> Constructs</a:t>
            </a:r>
          </a:p>
          <a:p>
            <a:pPr marL="914400" lvl="2">
              <a:lnSpc>
                <a:spcPct val="90000"/>
              </a:lnSpc>
              <a:buClr>
                <a:schemeClr val="dk1"/>
              </a:buClr>
              <a:buSzPct val="100000"/>
              <a:buFont typeface="Arial"/>
              <a:buChar char="•"/>
            </a:pPr>
            <a:r>
              <a:rPr lang="en-US" sz="2000" dirty="0">
                <a:solidFill>
                  <a:schemeClr val="dk1"/>
                </a:solidFill>
                <a:latin typeface="Candara" panose="020E0502030303020204" pitchFamily="34" charset="0"/>
              </a:rPr>
              <a:t> Alternatives :  CHOICE</a:t>
            </a:r>
          </a:p>
          <a:p>
            <a:pPr marL="914400" lvl="2">
              <a:lnSpc>
                <a:spcPct val="90000"/>
              </a:lnSpc>
              <a:buClr>
                <a:schemeClr val="dk1"/>
              </a:buClr>
              <a:buSzPct val="100000"/>
              <a:buFont typeface="Arial"/>
              <a:buChar char="•"/>
            </a:pPr>
            <a:r>
              <a:rPr lang="en-US" sz="2000" dirty="0">
                <a:solidFill>
                  <a:schemeClr val="dk1"/>
                </a:solidFill>
                <a:latin typeface="Candara" panose="020E0502030303020204" pitchFamily="34" charset="0"/>
              </a:rPr>
              <a:t> List maker:     SET, SEQUENCE</a:t>
            </a:r>
          </a:p>
          <a:p>
            <a:pPr marL="914400" lvl="2">
              <a:lnSpc>
                <a:spcPct val="90000"/>
              </a:lnSpc>
              <a:buClr>
                <a:schemeClr val="dk1"/>
              </a:buClr>
              <a:buSzPct val="100000"/>
              <a:buFont typeface="Arial"/>
              <a:buChar char="•"/>
            </a:pPr>
            <a:r>
              <a:rPr lang="en-US" sz="2000" dirty="0">
                <a:solidFill>
                  <a:schemeClr val="dk1"/>
                </a:solidFill>
                <a:latin typeface="Candara" panose="020E0502030303020204" pitchFamily="34" charset="0"/>
              </a:rPr>
              <a:t> Repetition:     SET OF, SEQUENCE OF:</a:t>
            </a:r>
          </a:p>
          <a:p>
            <a:pPr>
              <a:lnSpc>
                <a:spcPct val="90000"/>
              </a:lnSpc>
              <a:buClr>
                <a:schemeClr val="dk1"/>
              </a:buClr>
              <a:buSzPct val="100000"/>
              <a:buFont typeface="Arial"/>
              <a:buChar char="•"/>
            </a:pPr>
            <a:r>
              <a:rPr lang="en-US" sz="2000" dirty="0">
                <a:solidFill>
                  <a:schemeClr val="dk1"/>
                </a:solidFill>
                <a:latin typeface="Candara" panose="020E0502030303020204" pitchFamily="34" charset="0"/>
              </a:rPr>
              <a:t> Difference between SET and SEQUENCE</a:t>
            </a:r>
          </a:p>
        </p:txBody>
      </p:sp>
      <p:pic>
        <p:nvPicPr>
          <p:cNvPr id="517" name="Shape 517"/>
          <p:cNvPicPr preferRelativeResize="0"/>
          <p:nvPr/>
        </p:nvPicPr>
        <p:blipFill rotWithShape="1">
          <a:blip r:embed="rId3">
            <a:alphaModFix/>
          </a:blip>
          <a:srcRect/>
          <a:stretch/>
        </p:blipFill>
        <p:spPr>
          <a:xfrm>
            <a:off x="3044825" y="1071563"/>
            <a:ext cx="5911850" cy="4635499"/>
          </a:xfrm>
          <a:prstGeom prst="rect">
            <a:avLst/>
          </a:prstGeom>
          <a:noFill/>
          <a:ln>
            <a:noFill/>
          </a:ln>
        </p:spPr>
      </p:pic>
      <p:cxnSp>
        <p:nvCxnSpPr>
          <p:cNvPr id="518" name="Shape 518"/>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519" name="Shape 519"/>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520" name="Shape 520"/>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4" name="5-Point Star 13"/>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Shape 82"/>
          <p:cNvSpPr txBox="1"/>
          <p:nvPr/>
        </p:nvSpPr>
        <p:spPr>
          <a:xfrm>
            <a:off x="3048000" y="533400"/>
            <a:ext cx="5638800" cy="584200"/>
          </a:xfrm>
          <a:prstGeom prst="rect">
            <a:avLst/>
          </a:prstGeom>
          <a:noFill/>
          <a:ln>
            <a:noFill/>
          </a:ln>
        </p:spPr>
        <p:txBody>
          <a:bodyPr lIns="91425" tIns="45700" rIns="91425" bIns="45700" anchor="t" anchorCtr="0">
            <a:noAutofit/>
          </a:bodyPr>
          <a:lstStyle/>
          <a:p>
            <a:pPr algn="ctr">
              <a:buClr>
                <a:schemeClr val="dk1"/>
              </a:buClr>
              <a:buSzPct val="100000"/>
              <a:buFont typeface="Arial"/>
              <a:buChar char=" "/>
            </a:pPr>
            <a:r>
              <a:rPr lang="en-US" sz="3200" b="1" dirty="0">
                <a:solidFill>
                  <a:schemeClr val="dk1"/>
                </a:solidFill>
                <a:latin typeface="Candara" panose="020E0502030303020204" pitchFamily="34" charset="0"/>
              </a:rPr>
              <a:t>Introduction</a:t>
            </a:r>
          </a:p>
        </p:txBody>
      </p:sp>
      <p:sp>
        <p:nvSpPr>
          <p:cNvPr id="83" name="Shape 83"/>
          <p:cNvSpPr txBox="1"/>
          <p:nvPr/>
        </p:nvSpPr>
        <p:spPr>
          <a:xfrm>
            <a:off x="1207008" y="1371600"/>
            <a:ext cx="10241280" cy="4005072"/>
          </a:xfrm>
          <a:prstGeom prst="rect">
            <a:avLst/>
          </a:prstGeom>
          <a:noFill/>
          <a:ln>
            <a:noFill/>
          </a:ln>
        </p:spPr>
        <p:txBody>
          <a:bodyPr lIns="91425" tIns="45700" rIns="91425" bIns="45700" anchor="t" anchorCtr="0">
            <a:noAutofit/>
          </a:bodyPr>
          <a:lstStyle/>
          <a:p>
            <a:pPr marL="342900" indent="-342900">
              <a:lnSpc>
                <a:spcPct val="120000"/>
              </a:lnSpc>
              <a:buClr>
                <a:schemeClr val="dk1"/>
              </a:buClr>
              <a:buSzPct val="125000"/>
              <a:buFont typeface="Arial" panose="020B0604020202020204" pitchFamily="34" charset="0"/>
              <a:buChar char="•"/>
            </a:pPr>
            <a:r>
              <a:rPr lang="en-US" sz="2000" dirty="0">
                <a:solidFill>
                  <a:schemeClr val="dk1"/>
                </a:solidFill>
                <a:latin typeface="Candara" panose="020E0502030303020204" pitchFamily="34" charset="0"/>
              </a:rPr>
              <a:t> </a:t>
            </a:r>
            <a:r>
              <a:rPr lang="en-US" sz="2800" b="1" dirty="0">
                <a:solidFill>
                  <a:srgbClr val="0070C0"/>
                </a:solidFill>
                <a:latin typeface="Candara" panose="020E0502030303020204" pitchFamily="34" charset="0"/>
              </a:rPr>
              <a:t>Standards</a:t>
            </a:r>
          </a:p>
          <a:p>
            <a:pPr marL="914400" lvl="1" indent="-457200">
              <a:lnSpc>
                <a:spcPct val="120000"/>
              </a:lnSpc>
              <a:buClr>
                <a:schemeClr val="dk1"/>
              </a:buClr>
              <a:buSzPct val="100000"/>
              <a:buFont typeface="Arial" panose="020B0604020202020204" pitchFamily="34" charset="0"/>
              <a:buChar char="•"/>
            </a:pPr>
            <a:r>
              <a:rPr lang="en-US" sz="2800" dirty="0">
                <a:solidFill>
                  <a:schemeClr val="dk1"/>
                </a:solidFill>
                <a:latin typeface="Candara" panose="020E0502030303020204" pitchFamily="34" charset="0"/>
              </a:rPr>
              <a:t> Standards organizations</a:t>
            </a:r>
          </a:p>
          <a:p>
            <a:pPr marL="914400" lvl="1" indent="-457200">
              <a:lnSpc>
                <a:spcPct val="120000"/>
              </a:lnSpc>
              <a:buClr>
                <a:schemeClr val="dk1"/>
              </a:buClr>
              <a:buSzPct val="100000"/>
              <a:buFont typeface="Arial" panose="020B0604020202020204" pitchFamily="34" charset="0"/>
              <a:buChar char="•"/>
            </a:pPr>
            <a:r>
              <a:rPr lang="en-US" sz="2800" dirty="0">
                <a:solidFill>
                  <a:schemeClr val="dk1"/>
                </a:solidFill>
                <a:latin typeface="Candara" panose="020E0502030303020204" pitchFamily="34" charset="0"/>
              </a:rPr>
              <a:t> Protocol standards of transport layers</a:t>
            </a:r>
          </a:p>
          <a:p>
            <a:pPr marL="914400" lvl="1" indent="-457200">
              <a:lnSpc>
                <a:spcPct val="120000"/>
              </a:lnSpc>
              <a:buClr>
                <a:schemeClr val="dk1"/>
              </a:buClr>
              <a:buSzPct val="100000"/>
              <a:buFont typeface="Arial" panose="020B0604020202020204" pitchFamily="34" charset="0"/>
              <a:buChar char="•"/>
            </a:pPr>
            <a:r>
              <a:rPr lang="en-US" sz="2800" dirty="0">
                <a:solidFill>
                  <a:schemeClr val="dk1"/>
                </a:solidFill>
                <a:latin typeface="Candara" panose="020E0502030303020204" pitchFamily="34" charset="0"/>
              </a:rPr>
              <a:t> Protocol standards of </a:t>
            </a:r>
            <a:r>
              <a:rPr lang="en-US" sz="2800" dirty="0" smtClean="0">
                <a:solidFill>
                  <a:schemeClr val="dk1"/>
                </a:solidFill>
                <a:latin typeface="Candara" panose="020E0502030303020204" pitchFamily="34" charset="0"/>
              </a:rPr>
              <a:t>management (</a:t>
            </a:r>
            <a:r>
              <a:rPr lang="en-US" sz="2800" dirty="0">
                <a:solidFill>
                  <a:schemeClr val="dk1"/>
                </a:solidFill>
                <a:latin typeface="Candara" panose="020E0502030303020204" pitchFamily="34" charset="0"/>
              </a:rPr>
              <a:t>application) layer</a:t>
            </a:r>
          </a:p>
          <a:p>
            <a:pPr marL="457200" indent="-457200">
              <a:lnSpc>
                <a:spcPct val="120000"/>
              </a:lnSpc>
              <a:buClr>
                <a:schemeClr val="dk1"/>
              </a:buClr>
              <a:buSzPct val="100000"/>
              <a:buFont typeface="Arial" panose="020B0604020202020204" pitchFamily="34" charset="0"/>
              <a:buChar char="•"/>
            </a:pPr>
            <a:r>
              <a:rPr lang="en-US" sz="2800" dirty="0">
                <a:solidFill>
                  <a:schemeClr val="dk1"/>
                </a:solidFill>
                <a:latin typeface="Candara" panose="020E0502030303020204" pitchFamily="34" charset="0"/>
              </a:rPr>
              <a:t> </a:t>
            </a:r>
            <a:r>
              <a:rPr lang="en-US" sz="2800" b="1" dirty="0">
                <a:solidFill>
                  <a:srgbClr val="0070C0"/>
                </a:solidFill>
                <a:latin typeface="Candara" panose="020E0502030303020204" pitchFamily="34" charset="0"/>
              </a:rPr>
              <a:t>Management Models</a:t>
            </a:r>
          </a:p>
          <a:p>
            <a:pPr marL="457200" indent="-457200">
              <a:lnSpc>
                <a:spcPct val="120000"/>
              </a:lnSpc>
              <a:buClr>
                <a:schemeClr val="dk1"/>
              </a:buClr>
              <a:buSzPct val="100000"/>
              <a:buFont typeface="Arial" panose="020B0604020202020204" pitchFamily="34" charset="0"/>
              <a:buChar char="•"/>
            </a:pPr>
            <a:r>
              <a:rPr lang="en-US" sz="2800" b="1" dirty="0">
                <a:solidFill>
                  <a:srgbClr val="0070C0"/>
                </a:solidFill>
                <a:latin typeface="Candara" panose="020E0502030303020204" pitchFamily="34" charset="0"/>
              </a:rPr>
              <a:t> Language</a:t>
            </a:r>
          </a:p>
        </p:txBody>
      </p:sp>
      <p:cxnSp>
        <p:nvCxnSpPr>
          <p:cNvPr id="85" name="Shape 85"/>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86" name="Shape 86"/>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9" name="5-Point Star 8"/>
          <p:cNvSpPr/>
          <p:nvPr/>
        </p:nvSpPr>
        <p:spPr>
          <a:xfrm>
            <a:off x="11143488" y="14630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cxnSp>
        <p:nvCxnSpPr>
          <p:cNvPr id="525" name="Shape 525"/>
          <p:cNvCxnSpPr/>
          <p:nvPr/>
        </p:nvCxnSpPr>
        <p:spPr>
          <a:xfrm>
            <a:off x="3276600" y="5627687"/>
            <a:ext cx="5638800" cy="0"/>
          </a:xfrm>
          <a:prstGeom prst="straightConnector1">
            <a:avLst/>
          </a:prstGeom>
          <a:noFill/>
          <a:ln w="12700" cap="rnd" cmpd="sng">
            <a:solidFill>
              <a:schemeClr val="dk1"/>
            </a:solidFill>
            <a:prstDash val="solid"/>
            <a:miter/>
            <a:headEnd type="none" w="med" len="med"/>
            <a:tailEnd type="none" w="med" len="med"/>
          </a:ln>
        </p:spPr>
      </p:cxnSp>
      <p:sp>
        <p:nvSpPr>
          <p:cNvPr id="526" name="Shape 526"/>
          <p:cNvSpPr txBox="1"/>
          <p:nvPr/>
        </p:nvSpPr>
        <p:spPr>
          <a:xfrm>
            <a:off x="2667000" y="5627687"/>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527" name="Shape 52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28" name="Shape 528"/>
          <p:cNvSpPr txBox="1"/>
          <p:nvPr/>
        </p:nvSpPr>
        <p:spPr>
          <a:xfrm>
            <a:off x="3200400" y="533400"/>
            <a:ext cx="55626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Data Type: Example 2</a:t>
            </a:r>
          </a:p>
        </p:txBody>
      </p:sp>
      <p:sp>
        <p:nvSpPr>
          <p:cNvPr id="529" name="Shape 529"/>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530" name="Shape 530"/>
          <p:cNvSpPr txBox="1"/>
          <p:nvPr/>
        </p:nvSpPr>
        <p:spPr>
          <a:xfrm>
            <a:off x="3184526" y="6096000"/>
            <a:ext cx="6018211" cy="3968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SEQUENCE OF SEQUENCE makes table of rows</a:t>
            </a:r>
          </a:p>
        </p:txBody>
      </p:sp>
      <p:pic>
        <p:nvPicPr>
          <p:cNvPr id="531" name="Shape 531"/>
          <p:cNvPicPr preferRelativeResize="0"/>
          <p:nvPr/>
        </p:nvPicPr>
        <p:blipFill rotWithShape="1">
          <a:blip r:embed="rId3">
            <a:alphaModFix/>
          </a:blip>
          <a:srcRect/>
          <a:stretch/>
        </p:blipFill>
        <p:spPr>
          <a:xfrm>
            <a:off x="3360738" y="1450976"/>
            <a:ext cx="5391149" cy="4413249"/>
          </a:xfrm>
          <a:prstGeom prst="rect">
            <a:avLst/>
          </a:prstGeom>
          <a:noFill/>
          <a:ln>
            <a:noFill/>
          </a:ln>
        </p:spPr>
      </p:pic>
      <p:cxnSp>
        <p:nvCxnSpPr>
          <p:cNvPr id="532" name="Shape 532"/>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533" name="Shape 533"/>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534" name="Shape 53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2" name="5-Point Star 11"/>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cxnSp>
        <p:nvCxnSpPr>
          <p:cNvPr id="539" name="Shape 539"/>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540" name="Shape 540"/>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541" name="Shape 54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42" name="Shape 542"/>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ASN.1 Symbols</a:t>
            </a:r>
          </a:p>
        </p:txBody>
      </p:sp>
      <p:sp>
        <p:nvSpPr>
          <p:cNvPr id="543" name="Shape 543"/>
          <p:cNvSpPr txBox="1"/>
          <p:nvPr/>
        </p:nvSpPr>
        <p:spPr>
          <a:xfrm>
            <a:off x="3352801" y="1219200"/>
            <a:ext cx="4648199" cy="3270250"/>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Symbol		Meaning</a:t>
            </a:r>
          </a:p>
          <a:p>
            <a:pPr>
              <a:spcBef>
                <a:spcPts val="800"/>
              </a:spcBef>
              <a:buClr>
                <a:schemeClr val="dk1"/>
              </a:buClr>
              <a:buSzPct val="25000"/>
            </a:pPr>
            <a:r>
              <a:rPr lang="en-US" sz="1600" dirty="0">
                <a:solidFill>
                  <a:schemeClr val="dk1"/>
                </a:solidFill>
                <a:latin typeface="Candara" panose="020E0502030303020204" pitchFamily="34" charset="0"/>
              </a:rPr>
              <a:t>::=		Defined as</a:t>
            </a:r>
          </a:p>
          <a:p>
            <a:pPr>
              <a:spcBef>
                <a:spcPts val="800"/>
              </a:spcBef>
              <a:buClr>
                <a:schemeClr val="dk1"/>
              </a:buClr>
              <a:buSzPct val="25000"/>
            </a:pPr>
            <a:r>
              <a:rPr lang="en-US" sz="1600" dirty="0">
                <a:solidFill>
                  <a:schemeClr val="dk1"/>
                </a:solidFill>
                <a:latin typeface="Candara" panose="020E0502030303020204" pitchFamily="34" charset="0"/>
              </a:rPr>
              <a:t>|	or, alternative, options of a list</a:t>
            </a:r>
          </a:p>
          <a:p>
            <a:pPr>
              <a:spcBef>
                <a:spcPts val="800"/>
              </a:spcBef>
              <a:buClr>
                <a:schemeClr val="dk1"/>
              </a:buClr>
              <a:buSzPct val="25000"/>
            </a:pPr>
            <a:r>
              <a:rPr lang="en-US" sz="1600" dirty="0">
                <a:solidFill>
                  <a:schemeClr val="dk1"/>
                </a:solidFill>
                <a:latin typeface="Candara" panose="020E0502030303020204" pitchFamily="34" charset="0"/>
              </a:rPr>
              <a:t>-	Signed number</a:t>
            </a:r>
          </a:p>
          <a:p>
            <a:pPr>
              <a:spcBef>
                <a:spcPts val="800"/>
              </a:spcBef>
              <a:buClr>
                <a:schemeClr val="dk1"/>
              </a:buClr>
              <a:buSzPct val="25000"/>
            </a:pPr>
            <a:r>
              <a:rPr lang="en-US" sz="1600" dirty="0">
                <a:solidFill>
                  <a:schemeClr val="dk1"/>
                </a:solidFill>
                <a:latin typeface="Candara" panose="020E0502030303020204" pitchFamily="34" charset="0"/>
              </a:rPr>
              <a:t>--	Following the symbol are comments</a:t>
            </a:r>
          </a:p>
          <a:p>
            <a:pPr>
              <a:spcBef>
                <a:spcPts val="800"/>
              </a:spcBef>
              <a:buClr>
                <a:schemeClr val="dk1"/>
              </a:buClr>
              <a:buSzPct val="25000"/>
            </a:pPr>
            <a:r>
              <a:rPr lang="en-US" sz="1600" dirty="0">
                <a:solidFill>
                  <a:schemeClr val="dk1"/>
                </a:solidFill>
                <a:latin typeface="Candara" panose="020E0502030303020204" pitchFamily="34" charset="0"/>
              </a:rPr>
              <a:t>{}	Start and end of a list</a:t>
            </a:r>
          </a:p>
          <a:p>
            <a:pPr>
              <a:spcBef>
                <a:spcPts val="800"/>
              </a:spcBef>
              <a:buClr>
                <a:schemeClr val="dk1"/>
              </a:buClr>
              <a:buSzPct val="25000"/>
            </a:pPr>
            <a:r>
              <a:rPr lang="en-US" sz="1600" dirty="0">
                <a:solidFill>
                  <a:schemeClr val="dk1"/>
                </a:solidFill>
                <a:latin typeface="Candara" panose="020E0502030303020204" pitchFamily="34" charset="0"/>
              </a:rPr>
              <a:t>[]	Start and end of a tag</a:t>
            </a:r>
          </a:p>
          <a:p>
            <a:pPr>
              <a:spcBef>
                <a:spcPts val="800"/>
              </a:spcBef>
              <a:buClr>
                <a:schemeClr val="dk1"/>
              </a:buClr>
              <a:buSzPct val="25000"/>
            </a:pPr>
            <a:r>
              <a:rPr lang="en-US" sz="1600" dirty="0">
                <a:solidFill>
                  <a:schemeClr val="dk1"/>
                </a:solidFill>
                <a:latin typeface="Candara" panose="020E0502030303020204" pitchFamily="34" charset="0"/>
              </a:rPr>
              <a:t>()	Start and end of subtype</a:t>
            </a:r>
          </a:p>
          <a:p>
            <a:pPr>
              <a:spcBef>
                <a:spcPts val="800"/>
              </a:spcBef>
              <a:buClr>
                <a:schemeClr val="dk1"/>
              </a:buClr>
              <a:buSzPct val="25000"/>
            </a:pPr>
            <a:r>
              <a:rPr lang="en-US" sz="1600" dirty="0">
                <a:solidFill>
                  <a:schemeClr val="dk1"/>
                </a:solidFill>
                <a:latin typeface="Candara" panose="020E0502030303020204" pitchFamily="34" charset="0"/>
              </a:rPr>
              <a:t>..	Range</a:t>
            </a:r>
          </a:p>
        </p:txBody>
      </p:sp>
      <p:sp>
        <p:nvSpPr>
          <p:cNvPr id="544" name="Shape 54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545" name="Shape 545"/>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546" name="Shape 546"/>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547" name="Shape 547"/>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1" name="5-Point Star 10"/>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cxnSp>
        <p:nvCxnSpPr>
          <p:cNvPr id="552" name="Shape 552"/>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553" name="Shape 553"/>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554" name="Shape 554"/>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55" name="Shape 555"/>
          <p:cNvSpPr txBox="1"/>
          <p:nvPr/>
        </p:nvSpPr>
        <p:spPr>
          <a:xfrm>
            <a:off x="3276600" y="1295401"/>
            <a:ext cx="5638800" cy="2074861"/>
          </a:xfrm>
          <a:prstGeom prst="rect">
            <a:avLst/>
          </a:prstGeom>
          <a:noFill/>
          <a:ln>
            <a:noFill/>
          </a:ln>
        </p:spPr>
        <p:txBody>
          <a:bodyPr lIns="91425" tIns="45700" rIns="91425" bIns="45700" anchor="t" anchorCtr="0">
            <a:noAutofit/>
          </a:bodyPr>
          <a:lstStyle/>
          <a:p>
            <a:pPr>
              <a:lnSpc>
                <a:spcPct val="90000"/>
              </a:lnSpc>
              <a:buClr>
                <a:schemeClr val="dk1"/>
              </a:buClr>
              <a:buSzPct val="125000"/>
              <a:buFont typeface="Times New Roman"/>
              <a:buChar char="•"/>
            </a:pPr>
            <a:r>
              <a:rPr lang="en-US" sz="2400" b="1" dirty="0">
                <a:solidFill>
                  <a:srgbClr val="669900"/>
                </a:solidFill>
                <a:latin typeface="Times New Roman"/>
                <a:ea typeface="Times New Roman"/>
                <a:cs typeface="Times New Roman"/>
                <a:sym typeface="Times New Roman"/>
              </a:rPr>
              <a:t> </a:t>
            </a:r>
            <a:r>
              <a:rPr lang="en-US" sz="3200" b="1" dirty="0">
                <a:solidFill>
                  <a:srgbClr val="669900"/>
                </a:solidFill>
                <a:latin typeface="Candara" panose="020E0502030303020204" pitchFamily="34" charset="0"/>
              </a:rPr>
              <a:t>CHOICE</a:t>
            </a:r>
          </a:p>
          <a:p>
            <a:pPr>
              <a:lnSpc>
                <a:spcPct val="90000"/>
              </a:lnSpc>
              <a:spcBef>
                <a:spcPts val="1000"/>
              </a:spcBef>
              <a:buClr>
                <a:schemeClr val="dk1"/>
              </a:buClr>
              <a:buSzPct val="100000"/>
              <a:buFont typeface="Arial"/>
              <a:buChar char="•"/>
            </a:pPr>
            <a:r>
              <a:rPr lang="en-US" sz="3200" b="1" dirty="0">
                <a:solidFill>
                  <a:srgbClr val="669900"/>
                </a:solidFill>
                <a:latin typeface="Candara" panose="020E0502030303020204" pitchFamily="34" charset="0"/>
              </a:rPr>
              <a:t> SET</a:t>
            </a:r>
          </a:p>
          <a:p>
            <a:pPr>
              <a:lnSpc>
                <a:spcPct val="90000"/>
              </a:lnSpc>
              <a:spcBef>
                <a:spcPts val="1000"/>
              </a:spcBef>
              <a:buClr>
                <a:schemeClr val="dk1"/>
              </a:buClr>
              <a:buSzPct val="100000"/>
              <a:buFont typeface="Arial"/>
              <a:buChar char="•"/>
            </a:pPr>
            <a:r>
              <a:rPr lang="en-US" sz="3200" b="1" dirty="0">
                <a:solidFill>
                  <a:srgbClr val="669900"/>
                </a:solidFill>
                <a:latin typeface="Candara" panose="020E0502030303020204" pitchFamily="34" charset="0"/>
              </a:rPr>
              <a:t> SEQUENCE</a:t>
            </a:r>
          </a:p>
          <a:p>
            <a:pPr>
              <a:lnSpc>
                <a:spcPct val="90000"/>
              </a:lnSpc>
              <a:spcBef>
                <a:spcPts val="1000"/>
              </a:spcBef>
              <a:buClr>
                <a:schemeClr val="dk1"/>
              </a:buClr>
              <a:buSzPct val="100000"/>
              <a:buFont typeface="Arial"/>
              <a:buChar char="•"/>
            </a:pPr>
            <a:r>
              <a:rPr lang="en-US" sz="3200" b="1" dirty="0">
                <a:solidFill>
                  <a:srgbClr val="669900"/>
                </a:solidFill>
                <a:latin typeface="Candara" panose="020E0502030303020204" pitchFamily="34" charset="0"/>
              </a:rPr>
              <a:t> OF</a:t>
            </a:r>
          </a:p>
          <a:p>
            <a:pPr>
              <a:lnSpc>
                <a:spcPct val="90000"/>
              </a:lnSpc>
              <a:spcBef>
                <a:spcPts val="1000"/>
              </a:spcBef>
              <a:buClr>
                <a:schemeClr val="dk1"/>
              </a:buClr>
              <a:buSzPct val="100000"/>
              <a:buFont typeface="Arial"/>
              <a:buChar char="•"/>
            </a:pPr>
            <a:r>
              <a:rPr lang="en-US" sz="3200" b="1" dirty="0">
                <a:solidFill>
                  <a:srgbClr val="669900"/>
                </a:solidFill>
                <a:latin typeface="Candara" panose="020E0502030303020204" pitchFamily="34" charset="0"/>
              </a:rPr>
              <a:t> NULL</a:t>
            </a:r>
          </a:p>
        </p:txBody>
      </p:sp>
      <p:sp>
        <p:nvSpPr>
          <p:cNvPr id="556" name="Shape 556"/>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Keyword Examples</a:t>
            </a:r>
          </a:p>
        </p:txBody>
      </p:sp>
      <p:sp>
        <p:nvSpPr>
          <p:cNvPr id="557" name="Shape 557"/>
          <p:cNvSpPr txBox="1"/>
          <p:nvPr/>
        </p:nvSpPr>
        <p:spPr>
          <a:xfrm>
            <a:off x="3200401" y="5181600"/>
            <a:ext cx="4891087" cy="3968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Keywords are in all UPPERCASE letters</a:t>
            </a:r>
          </a:p>
        </p:txBody>
      </p:sp>
      <p:sp>
        <p:nvSpPr>
          <p:cNvPr id="558" name="Shape 558"/>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559" name="Shape 559"/>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560" name="Shape 560"/>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561" name="Shape 561"/>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2" name="5-Point Star 11"/>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cxnSp>
        <p:nvCxnSpPr>
          <p:cNvPr id="566" name="Shape 566"/>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567" name="Shape 567"/>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568" name="Shape 568"/>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69" name="Shape 569"/>
          <p:cNvSpPr txBox="1"/>
          <p:nvPr/>
        </p:nvSpPr>
        <p:spPr>
          <a:xfrm>
            <a:off x="2667000" y="533400"/>
            <a:ext cx="68580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ASN.1 Data Type Conventions</a:t>
            </a:r>
          </a:p>
        </p:txBody>
      </p:sp>
      <p:sp>
        <p:nvSpPr>
          <p:cNvPr id="570" name="Shape 570"/>
          <p:cNvSpPr txBox="1"/>
          <p:nvPr/>
        </p:nvSpPr>
        <p:spPr>
          <a:xfrm>
            <a:off x="3260725" y="58023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pic>
        <p:nvPicPr>
          <p:cNvPr id="571" name="Shape 571"/>
          <p:cNvPicPr preferRelativeResize="0"/>
          <p:nvPr/>
        </p:nvPicPr>
        <p:blipFill rotWithShape="1">
          <a:blip r:embed="rId3">
            <a:alphaModFix/>
          </a:blip>
          <a:srcRect/>
          <a:stretch/>
        </p:blipFill>
        <p:spPr>
          <a:xfrm>
            <a:off x="2133601" y="1344169"/>
            <a:ext cx="7230364" cy="3191255"/>
          </a:xfrm>
          <a:prstGeom prst="rect">
            <a:avLst/>
          </a:prstGeom>
          <a:noFill/>
          <a:ln>
            <a:noFill/>
          </a:ln>
        </p:spPr>
      </p:pic>
      <p:sp>
        <p:nvSpPr>
          <p:cNvPr id="572" name="Shape 57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573" name="Shape 573"/>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574" name="Shape 574"/>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575" name="Shape 575"/>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cxnSp>
        <p:nvCxnSpPr>
          <p:cNvPr id="580" name="Shape 580"/>
          <p:cNvCxnSpPr/>
          <p:nvPr/>
        </p:nvCxnSpPr>
        <p:spPr>
          <a:xfrm>
            <a:off x="3435096" y="6629400"/>
            <a:ext cx="5638800" cy="0"/>
          </a:xfrm>
          <a:prstGeom prst="straightConnector1">
            <a:avLst/>
          </a:prstGeom>
          <a:noFill/>
          <a:ln w="12700" cap="rnd" cmpd="sng">
            <a:solidFill>
              <a:schemeClr val="dk1"/>
            </a:solidFill>
            <a:prstDash val="solid"/>
            <a:miter/>
            <a:headEnd type="none" w="med" len="med"/>
            <a:tailEnd type="none" w="med" len="med"/>
          </a:ln>
        </p:spPr>
      </p:cxnSp>
      <p:sp>
        <p:nvSpPr>
          <p:cNvPr id="581" name="Shape 581"/>
          <p:cNvSpPr txBox="1"/>
          <p:nvPr/>
        </p:nvSpPr>
        <p:spPr>
          <a:xfrm>
            <a:off x="2825496" y="6629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582" name="Shape 58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83" name="Shape 583"/>
          <p:cNvSpPr txBox="1"/>
          <p:nvPr/>
        </p:nvSpPr>
        <p:spPr>
          <a:xfrm>
            <a:off x="2667000" y="533400"/>
            <a:ext cx="68580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Data Type: Structure &amp; Tag</a:t>
            </a:r>
          </a:p>
        </p:txBody>
      </p:sp>
      <p:sp>
        <p:nvSpPr>
          <p:cNvPr id="584" name="Shape 584"/>
          <p:cNvSpPr txBox="1"/>
          <p:nvPr/>
        </p:nvSpPr>
        <p:spPr>
          <a:xfrm>
            <a:off x="3419221" y="64119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pic>
        <p:nvPicPr>
          <p:cNvPr id="585" name="Shape 585"/>
          <p:cNvPicPr preferRelativeResize="0"/>
          <p:nvPr/>
        </p:nvPicPr>
        <p:blipFill rotWithShape="1">
          <a:blip r:embed="rId3">
            <a:alphaModFix/>
          </a:blip>
          <a:srcRect/>
          <a:stretch/>
        </p:blipFill>
        <p:spPr>
          <a:xfrm>
            <a:off x="2499361" y="1371600"/>
            <a:ext cx="6568440" cy="5065776"/>
          </a:xfrm>
          <a:prstGeom prst="rect">
            <a:avLst/>
          </a:prstGeom>
          <a:noFill/>
          <a:ln>
            <a:noFill/>
          </a:ln>
        </p:spPr>
      </p:pic>
      <p:sp>
        <p:nvSpPr>
          <p:cNvPr id="586" name="Shape 586"/>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587" name="Shape 587"/>
          <p:cNvSpPr txBox="1"/>
          <p:nvPr/>
        </p:nvSpPr>
        <p:spPr>
          <a:xfrm>
            <a:off x="3266822" y="7021512"/>
            <a:ext cx="184149" cy="396874"/>
          </a:xfrm>
          <a:prstGeom prst="rect">
            <a:avLst/>
          </a:prstGeom>
          <a:noFill/>
          <a:ln>
            <a:noFill/>
          </a:ln>
        </p:spPr>
        <p:txBody>
          <a:bodyPr lIns="91425" tIns="45700" rIns="91425" bIns="45700" anchor="t" anchorCtr="0">
            <a:noAutofit/>
          </a:bodyPr>
          <a:lstStyle/>
          <a:p>
            <a:endParaRPr sz="2000" dirty="0">
              <a:solidFill>
                <a:schemeClr val="dk1"/>
              </a:solidFill>
              <a:latin typeface="Candara" panose="020E0502030303020204" pitchFamily="34" charset="0"/>
            </a:endParaRPr>
          </a:p>
        </p:txBody>
      </p:sp>
      <p:sp>
        <p:nvSpPr>
          <p:cNvPr id="588" name="Shape 588"/>
          <p:cNvSpPr txBox="1"/>
          <p:nvPr/>
        </p:nvSpPr>
        <p:spPr>
          <a:xfrm>
            <a:off x="3358896" y="6934200"/>
            <a:ext cx="4745036" cy="95885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Structure defines how data type is built</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Tag uniquely identifies the data type</a:t>
            </a:r>
          </a:p>
        </p:txBody>
      </p:sp>
      <p:cxnSp>
        <p:nvCxnSpPr>
          <p:cNvPr id="589" name="Shape 589"/>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590" name="Shape 590"/>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591" name="Shape 591"/>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4" name="5-Point Star 13"/>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cxnSp>
        <p:nvCxnSpPr>
          <p:cNvPr id="596" name="Shape 596"/>
          <p:cNvCxnSpPr/>
          <p:nvPr/>
        </p:nvCxnSpPr>
        <p:spPr>
          <a:xfrm>
            <a:off x="3025775" y="5823679"/>
            <a:ext cx="5638800" cy="0"/>
          </a:xfrm>
          <a:prstGeom prst="straightConnector1">
            <a:avLst/>
          </a:prstGeom>
          <a:noFill/>
          <a:ln w="12700" cap="rnd" cmpd="sng">
            <a:solidFill>
              <a:schemeClr val="dk1"/>
            </a:solidFill>
            <a:prstDash val="solid"/>
            <a:miter/>
            <a:headEnd type="none" w="med" len="med"/>
            <a:tailEnd type="none" w="med" len="med"/>
          </a:ln>
        </p:spPr>
      </p:cxnSp>
      <p:sp>
        <p:nvSpPr>
          <p:cNvPr id="597" name="Shape 597"/>
          <p:cNvSpPr txBox="1"/>
          <p:nvPr/>
        </p:nvSpPr>
        <p:spPr>
          <a:xfrm>
            <a:off x="2416175" y="589987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99" name="Shape 599"/>
          <p:cNvSpPr txBox="1"/>
          <p:nvPr/>
        </p:nvSpPr>
        <p:spPr>
          <a:xfrm>
            <a:off x="3276600" y="12954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600" name="Shape 600"/>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Structure</a:t>
            </a:r>
          </a:p>
        </p:txBody>
      </p:sp>
      <p:sp>
        <p:nvSpPr>
          <p:cNvPr id="601" name="Shape 601"/>
          <p:cNvSpPr txBox="1"/>
          <p:nvPr/>
        </p:nvSpPr>
        <p:spPr>
          <a:xfrm>
            <a:off x="3009900" y="6596791"/>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603" name="Shape 603"/>
          <p:cNvSpPr txBox="1"/>
          <p:nvPr/>
        </p:nvSpPr>
        <p:spPr>
          <a:xfrm>
            <a:off x="1962912" y="1103311"/>
            <a:ext cx="8605154" cy="4758465"/>
          </a:xfrm>
          <a:prstGeom prst="rect">
            <a:avLst/>
          </a:prstGeom>
          <a:noFill/>
          <a:ln>
            <a:noFill/>
          </a:ln>
        </p:spPr>
        <p:txBody>
          <a:bodyPr lIns="91425" tIns="45700" rIns="91425" bIns="45700" anchor="t" anchorCtr="0">
            <a:noAutofit/>
          </a:bodyPr>
          <a:lstStyle/>
          <a:p>
            <a:pPr>
              <a:lnSpc>
                <a:spcPct val="9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669900"/>
                </a:solidFill>
                <a:latin typeface="Candara" panose="020E0502030303020204" pitchFamily="34" charset="0"/>
              </a:rPr>
              <a:t>Simple</a:t>
            </a:r>
          </a:p>
          <a:p>
            <a:pPr marL="457200" lvl="1">
              <a:lnSpc>
                <a:spcPct val="90000"/>
              </a:lnSpc>
              <a:buClr>
                <a:schemeClr val="dk1"/>
              </a:buClr>
              <a:buSzPct val="100000"/>
              <a:buFont typeface="Arial"/>
              <a:buChar char="•"/>
            </a:pPr>
            <a:r>
              <a:rPr lang="en-US" sz="2400" dirty="0">
                <a:solidFill>
                  <a:schemeClr val="dk1"/>
                </a:solidFill>
                <a:latin typeface="Candara" panose="020E0502030303020204" pitchFamily="34" charset="0"/>
              </a:rPr>
              <a:t> PageNumber ::= INTEGER</a:t>
            </a:r>
          </a:p>
          <a:p>
            <a:pPr marL="457200" lvl="1">
              <a:lnSpc>
                <a:spcPct val="90000"/>
              </a:lnSpc>
              <a:buClr>
                <a:schemeClr val="dk1"/>
              </a:buClr>
              <a:buSzPct val="100000"/>
              <a:buFont typeface="Arial"/>
              <a:buChar char="•"/>
            </a:pPr>
            <a:r>
              <a:rPr lang="en-US" sz="2400" dirty="0">
                <a:solidFill>
                  <a:schemeClr val="dk1"/>
                </a:solidFill>
                <a:latin typeface="Candara" panose="020E0502030303020204" pitchFamily="34" charset="0"/>
              </a:rPr>
              <a:t> ChapterNumber ::= INTEGER</a:t>
            </a:r>
          </a:p>
          <a:p>
            <a:pPr>
              <a:lnSpc>
                <a:spcPct val="9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669900"/>
                </a:solidFill>
                <a:latin typeface="Candara" panose="020E0502030303020204" pitchFamily="34" charset="0"/>
              </a:rPr>
              <a:t>Structure / Construct</a:t>
            </a:r>
          </a:p>
          <a:p>
            <a:pPr marL="457200" lvl="1">
              <a:lnSpc>
                <a:spcPct val="90000"/>
              </a:lnSpc>
              <a:buClr>
                <a:schemeClr val="dk1"/>
              </a:buClr>
              <a:buSzPct val="100000"/>
              <a:buFont typeface="Arial"/>
              <a:buChar char="•"/>
            </a:pPr>
            <a:r>
              <a:rPr lang="en-US" sz="2400" dirty="0">
                <a:solidFill>
                  <a:schemeClr val="dk1"/>
                </a:solidFill>
                <a:latin typeface="Candara" panose="020E0502030303020204" pitchFamily="34" charset="0"/>
              </a:rPr>
              <a:t> BookPageNumber ::= </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	SEQUENCE</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	   {ChapterNumber, Separator, PageNumber</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Example: {1-1, 2-3, 3-39}</a:t>
            </a:r>
          </a:p>
          <a:p>
            <a:pPr>
              <a:lnSpc>
                <a:spcPct val="9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669900"/>
                </a:solidFill>
                <a:latin typeface="Candara" panose="020E0502030303020204" pitchFamily="34" charset="0"/>
              </a:rPr>
              <a:t>Tagged</a:t>
            </a:r>
          </a:p>
          <a:p>
            <a:pPr marL="457200" lvl="1">
              <a:lnSpc>
                <a:spcPct val="90000"/>
              </a:lnSpc>
              <a:buClr>
                <a:schemeClr val="dk1"/>
              </a:buClr>
              <a:buSzPct val="100000"/>
              <a:buFont typeface="Arial"/>
              <a:buChar char="•"/>
            </a:pPr>
            <a:r>
              <a:rPr lang="en-US" sz="2400" dirty="0">
                <a:solidFill>
                  <a:schemeClr val="dk1"/>
                </a:solidFill>
                <a:latin typeface="Candara" panose="020E0502030303020204" pitchFamily="34" charset="0"/>
              </a:rPr>
              <a:t> Derived from another type; given a new ID</a:t>
            </a:r>
          </a:p>
          <a:p>
            <a:pPr marL="457200" lvl="1">
              <a:lnSpc>
                <a:spcPct val="90000"/>
              </a:lnSpc>
              <a:buClr>
                <a:schemeClr val="dk1"/>
              </a:buClr>
              <a:buSzPct val="100000"/>
              <a:buFont typeface="Arial"/>
              <a:buChar char="•"/>
            </a:pPr>
            <a:r>
              <a:rPr lang="en-US" sz="2400" dirty="0">
                <a:solidFill>
                  <a:schemeClr val="dk1"/>
                </a:solidFill>
                <a:latin typeface="Candara" panose="020E0502030303020204" pitchFamily="34" charset="0"/>
              </a:rPr>
              <a:t> In Fig. 3-14, INTEGER is either universal or</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  application specific</a:t>
            </a:r>
          </a:p>
          <a:p>
            <a:pPr>
              <a:lnSpc>
                <a:spcPct val="9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669900"/>
                </a:solidFill>
                <a:latin typeface="Candara" panose="020E0502030303020204" pitchFamily="34" charset="0"/>
              </a:rPr>
              <a:t>Other types: </a:t>
            </a:r>
          </a:p>
          <a:p>
            <a:pPr marL="457200" lvl="1">
              <a:lnSpc>
                <a:spcPct val="90000"/>
              </a:lnSpc>
              <a:buClr>
                <a:schemeClr val="dk1"/>
              </a:buClr>
              <a:buSzPct val="100000"/>
              <a:buFont typeface="Arial"/>
              <a:buChar char="•"/>
            </a:pPr>
            <a:r>
              <a:rPr lang="en-US" sz="2400" dirty="0">
                <a:solidFill>
                  <a:schemeClr val="dk1"/>
                </a:solidFill>
                <a:latin typeface="Candara" panose="020E0502030303020204" pitchFamily="34" charset="0"/>
              </a:rPr>
              <a:t> CHOICE, ANY</a:t>
            </a:r>
          </a:p>
        </p:txBody>
      </p:sp>
      <p:sp>
        <p:nvSpPr>
          <p:cNvPr id="604" name="Shape 604"/>
          <p:cNvSpPr txBox="1"/>
          <p:nvPr/>
        </p:nvSpPr>
        <p:spPr>
          <a:xfrm>
            <a:off x="2968625" y="6357079"/>
            <a:ext cx="6305550" cy="2647950"/>
          </a:xfrm>
          <a:prstGeom prst="rect">
            <a:avLst/>
          </a:prstGeom>
          <a:noFill/>
          <a:ln>
            <a:noFill/>
          </a:ln>
        </p:spPr>
        <p:txBody>
          <a:bodyPr lIns="91425" tIns="45700" rIns="91425" bIns="45700" anchor="t" anchorCtr="0">
            <a:noAutofit/>
          </a:bodyPr>
          <a:lstStyle/>
          <a:p>
            <a:pPr>
              <a:lnSpc>
                <a:spcPct val="90000"/>
              </a:lnSpc>
              <a:buClr>
                <a:schemeClr val="dk1"/>
              </a:buClr>
              <a:buSzPct val="120000"/>
              <a:buFont typeface="Arial"/>
              <a:buChar char="•"/>
            </a:pPr>
            <a:r>
              <a:rPr lang="en-US" sz="2000" dirty="0">
                <a:solidFill>
                  <a:schemeClr val="dk1"/>
                </a:solidFill>
                <a:latin typeface="Candara" panose="020E0502030303020204" pitchFamily="34" charset="0"/>
              </a:rPr>
              <a:t> BookPages ::= SEQUENCE OF { BookPageNumber}</a:t>
            </a:r>
            <a:r>
              <a:rPr lang="en-US" sz="2400" dirty="0">
                <a:solidFill>
                  <a:schemeClr val="dk1"/>
                </a:solidFill>
                <a:latin typeface="Candara" panose="020E0502030303020204" pitchFamily="34" charset="0"/>
              </a:rPr>
              <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or</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BookPages ::=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SEQUENCE OF</a:t>
            </a:r>
          </a:p>
          <a:p>
            <a:pPr>
              <a:lnSpc>
                <a:spcPct val="90000"/>
              </a:lnSpc>
              <a:spcBef>
                <a:spcPts val="600"/>
              </a:spcBef>
              <a:buClr>
                <a:schemeClr val="dk1"/>
              </a:buClr>
              <a:buSzPct val="25000"/>
            </a:pPr>
            <a:r>
              <a:rPr lang="en-US" sz="2000" dirty="0">
                <a:solidFill>
                  <a:schemeClr val="dk1"/>
                </a:solidFill>
                <a:latin typeface="Candara" panose="020E0502030303020204" pitchFamily="34" charset="0"/>
              </a:rPr>
              <a:t>	{</a:t>
            </a:r>
          </a:p>
          <a:p>
            <a:pPr>
              <a:lnSpc>
                <a:spcPct val="90000"/>
              </a:lnSpc>
              <a:spcBef>
                <a:spcPts val="600"/>
              </a:spcBef>
              <a:buClr>
                <a:schemeClr val="dk1"/>
              </a:buClr>
              <a:buSzPct val="25000"/>
            </a:pPr>
            <a:r>
              <a:rPr lang="en-US" sz="2000" dirty="0">
                <a:solidFill>
                  <a:schemeClr val="dk1"/>
                </a:solidFill>
                <a:latin typeface="Candara" panose="020E0502030303020204" pitchFamily="34" charset="0"/>
              </a:rPr>
              <a:t>	SEQUENCE</a:t>
            </a:r>
          </a:p>
          <a:p>
            <a:pPr marL="914400" lvl="2">
              <a:lnSpc>
                <a:spcPct val="90000"/>
              </a:lnSpc>
              <a:spcBef>
                <a:spcPts val="600"/>
              </a:spcBef>
              <a:buClr>
                <a:schemeClr val="dk1"/>
              </a:buClr>
              <a:buSzPct val="25000"/>
            </a:pPr>
            <a:r>
              <a:rPr lang="en-US" sz="2000" dirty="0">
                <a:solidFill>
                  <a:schemeClr val="dk1"/>
                </a:solidFill>
                <a:latin typeface="Candara" panose="020E0502030303020204" pitchFamily="34" charset="0"/>
              </a:rPr>
              <a:t>    {ChapterNumber, Separator, PageNumber}</a:t>
            </a:r>
          </a:p>
          <a:p>
            <a:pPr>
              <a:lnSpc>
                <a:spcPct val="90000"/>
              </a:lnSpc>
              <a:spcBef>
                <a:spcPts val="600"/>
              </a:spcBef>
              <a:buClr>
                <a:schemeClr val="dk1"/>
              </a:buClr>
              <a:buSzPct val="25000"/>
            </a:pPr>
            <a:r>
              <a:rPr lang="en-US" sz="2000" dirty="0">
                <a:solidFill>
                  <a:schemeClr val="dk1"/>
                </a:solidFill>
                <a:latin typeface="Candara" panose="020E0502030303020204" pitchFamily="34" charset="0"/>
              </a:rPr>
              <a:t>	}</a:t>
            </a:r>
          </a:p>
        </p:txBody>
      </p:sp>
      <p:cxnSp>
        <p:nvCxnSpPr>
          <p:cNvPr id="605" name="Shape 605"/>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606" name="Shape 606"/>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4" name="5-Point Star 13"/>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cxnSp>
        <p:nvCxnSpPr>
          <p:cNvPr id="612" name="Shape 612"/>
          <p:cNvCxnSpPr/>
          <p:nvPr/>
        </p:nvCxnSpPr>
        <p:spPr>
          <a:xfrm>
            <a:off x="3276600" y="5257800"/>
            <a:ext cx="5638800" cy="0"/>
          </a:xfrm>
          <a:prstGeom prst="straightConnector1">
            <a:avLst/>
          </a:prstGeom>
          <a:noFill/>
          <a:ln w="12700" cap="rnd" cmpd="sng">
            <a:solidFill>
              <a:schemeClr val="dk1"/>
            </a:solidFill>
            <a:prstDash val="solid"/>
            <a:miter/>
            <a:headEnd type="none" w="med" len="med"/>
            <a:tailEnd type="none" w="med" len="med"/>
          </a:ln>
        </p:spPr>
      </p:cxnSp>
      <p:sp>
        <p:nvSpPr>
          <p:cNvPr id="613" name="Shape 613"/>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614" name="Shape 614"/>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15" name="Shape 615"/>
          <p:cNvSpPr txBox="1"/>
          <p:nvPr/>
        </p:nvSpPr>
        <p:spPr>
          <a:xfrm>
            <a:off x="3276600" y="12954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616" name="Shape 616"/>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Tag</a:t>
            </a:r>
          </a:p>
        </p:txBody>
      </p:sp>
      <p:sp>
        <p:nvSpPr>
          <p:cNvPr id="617" name="Shape 617"/>
          <p:cNvSpPr txBox="1"/>
          <p:nvPr/>
        </p:nvSpPr>
        <p:spPr>
          <a:xfrm>
            <a:off x="3260725" y="58023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618" name="Shape 618"/>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619" name="Shape 619"/>
          <p:cNvSpPr txBox="1"/>
          <p:nvPr/>
        </p:nvSpPr>
        <p:spPr>
          <a:xfrm>
            <a:off x="3184526" y="1077913"/>
            <a:ext cx="6340475" cy="25304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Tag uniquely identifies a data type</a:t>
            </a:r>
          </a:p>
          <a:p>
            <a:pPr>
              <a:buClr>
                <a:schemeClr val="dk1"/>
              </a:buClr>
              <a:buSzPct val="100000"/>
              <a:buFont typeface="Arial"/>
              <a:buChar char="•"/>
            </a:pPr>
            <a:r>
              <a:rPr lang="en-US" sz="2000" dirty="0">
                <a:solidFill>
                  <a:schemeClr val="dk1"/>
                </a:solidFill>
                <a:latin typeface="Candara" panose="020E0502030303020204" pitchFamily="34" charset="0"/>
              </a:rPr>
              <a:t> Comprises </a:t>
            </a:r>
            <a:r>
              <a:rPr lang="en-US" sz="2000" i="1" dirty="0">
                <a:solidFill>
                  <a:schemeClr val="dk1"/>
                </a:solidFill>
                <a:latin typeface="Candara" panose="020E0502030303020204" pitchFamily="34" charset="0"/>
              </a:rPr>
              <a:t>class</a:t>
            </a:r>
            <a:r>
              <a:rPr lang="en-US" sz="2000" dirty="0">
                <a:solidFill>
                  <a:schemeClr val="dk1"/>
                </a:solidFill>
                <a:latin typeface="Candara" panose="020E0502030303020204" pitchFamily="34" charset="0"/>
              </a:rPr>
              <a:t> and </a:t>
            </a:r>
            <a:r>
              <a:rPr lang="en-US" sz="2000" i="1" dirty="0">
                <a:solidFill>
                  <a:schemeClr val="dk1"/>
                </a:solidFill>
                <a:latin typeface="Candara" panose="020E0502030303020204" pitchFamily="34" charset="0"/>
              </a:rPr>
              <a:t>tag number</a:t>
            </a:r>
          </a:p>
          <a:p>
            <a:pPr>
              <a:buClr>
                <a:schemeClr val="dk1"/>
              </a:buClr>
              <a:buSzPct val="100000"/>
              <a:buFont typeface="Arial"/>
              <a:buChar char="•"/>
            </a:pPr>
            <a:r>
              <a:rPr lang="en-US" sz="2000" i="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Class: </a:t>
            </a:r>
          </a:p>
          <a:p>
            <a:pPr marL="457200" lvl="1">
              <a:buClr>
                <a:schemeClr val="dk1"/>
              </a:buClr>
              <a:buSzPct val="100000"/>
              <a:buFont typeface="Arial"/>
              <a:buChar char="•"/>
            </a:pPr>
            <a:r>
              <a:rPr lang="en-US" sz="2000" dirty="0">
                <a:solidFill>
                  <a:schemeClr val="dk1"/>
                </a:solidFill>
                <a:latin typeface="Candara" panose="020E0502030303020204" pitchFamily="34" charset="0"/>
              </a:rPr>
              <a:t> Universal - always true</a:t>
            </a:r>
          </a:p>
          <a:p>
            <a:pPr marL="457200" lvl="1">
              <a:buClr>
                <a:schemeClr val="dk1"/>
              </a:buClr>
              <a:buSzPct val="100000"/>
              <a:buFont typeface="Arial"/>
              <a:buChar char="•"/>
            </a:pPr>
            <a:r>
              <a:rPr lang="en-US" sz="2000" dirty="0">
                <a:solidFill>
                  <a:schemeClr val="dk1"/>
                </a:solidFill>
                <a:latin typeface="Candara" panose="020E0502030303020204" pitchFamily="34" charset="0"/>
              </a:rPr>
              <a:t> Application - only in the application used</a:t>
            </a:r>
          </a:p>
          <a:p>
            <a:pPr marL="457200" lvl="1">
              <a:buClr>
                <a:schemeClr val="dk1"/>
              </a:buClr>
              <a:buSzPct val="100000"/>
              <a:buFont typeface="Arial"/>
              <a:buChar char="•"/>
            </a:pPr>
            <a:r>
              <a:rPr lang="en-US" sz="2000" dirty="0">
                <a:solidFill>
                  <a:schemeClr val="dk1"/>
                </a:solidFill>
                <a:latin typeface="Candara" panose="020E0502030303020204" pitchFamily="34" charset="0"/>
              </a:rPr>
              <a:t> Context-specific - specific context in application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Private - used extensively by commercial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vendors</a:t>
            </a:r>
            <a:r>
              <a:rPr lang="en-US" sz="2000" i="1" dirty="0">
                <a:solidFill>
                  <a:schemeClr val="dk1"/>
                </a:solidFill>
                <a:latin typeface="Candara" panose="020E0502030303020204" pitchFamily="34" charset="0"/>
              </a:rPr>
              <a:t> </a:t>
            </a:r>
          </a:p>
        </p:txBody>
      </p:sp>
      <p:sp>
        <p:nvSpPr>
          <p:cNvPr id="620" name="Shape 620"/>
          <p:cNvSpPr txBox="1"/>
          <p:nvPr/>
        </p:nvSpPr>
        <p:spPr>
          <a:xfrm>
            <a:off x="3124201" y="5638801"/>
            <a:ext cx="6019799" cy="1920875"/>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BOOLEAN	Universal 1</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INTEGER	Universal 2</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research	Application [1] (Figure 3.13)</a:t>
            </a:r>
          </a:p>
          <a:p>
            <a:pPr>
              <a:buClr>
                <a:schemeClr val="dk1"/>
              </a:buClr>
              <a:buSzPct val="25000"/>
            </a:pPr>
            <a:r>
              <a:rPr lang="en-US" sz="2000" dirty="0">
                <a:solidFill>
                  <a:schemeClr val="dk1"/>
                </a:solidFill>
                <a:latin typeface="Candara" panose="020E0502030303020204" pitchFamily="34" charset="0"/>
              </a:rPr>
              <a:t>   product-based Context-specific under </a:t>
            </a:r>
            <a:r>
              <a:rPr lang="en-US" sz="2000" i="1" dirty="0">
                <a:solidFill>
                  <a:schemeClr val="dk1"/>
                </a:solidFill>
                <a:latin typeface="Candara" panose="020E0502030303020204" pitchFamily="34" charset="0"/>
              </a:rPr>
              <a:t>research</a:t>
            </a:r>
            <a:r>
              <a:rPr lang="en-US" sz="2000" dirty="0">
                <a:solidFill>
                  <a:schemeClr val="dk1"/>
                </a:solidFill>
                <a:latin typeface="Candara" panose="020E0502030303020204" pitchFamily="34" charset="0"/>
              </a:rPr>
              <a:t> [0]</a:t>
            </a:r>
          </a:p>
          <a:p>
            <a:pPr>
              <a:buClr>
                <a:schemeClr val="dk1"/>
              </a:buClr>
              <a:buSzPct val="25000"/>
            </a:pPr>
            <a:r>
              <a:rPr lang="en-US" sz="2000" dirty="0">
                <a:solidFill>
                  <a:schemeClr val="dk1"/>
                </a:solidFill>
                <a:latin typeface="Candara" panose="020E0502030303020204" pitchFamily="34" charset="0"/>
              </a:rPr>
              <a:t>   </a:t>
            </a:r>
          </a:p>
        </p:txBody>
      </p:sp>
      <p:cxnSp>
        <p:nvCxnSpPr>
          <p:cNvPr id="621" name="Shape 621"/>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622" name="Shape 622"/>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623" name="Shape 623"/>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4" name="5-Point Star 13"/>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cxnSp>
        <p:nvCxnSpPr>
          <p:cNvPr id="628" name="Shape 628"/>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629" name="Shape 629"/>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630" name="Shape 630"/>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31" name="Shape 631"/>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Enumerated Integer</a:t>
            </a:r>
          </a:p>
        </p:txBody>
      </p:sp>
      <p:sp>
        <p:nvSpPr>
          <p:cNvPr id="632" name="Shape 632"/>
          <p:cNvSpPr txBox="1"/>
          <p:nvPr/>
        </p:nvSpPr>
        <p:spPr>
          <a:xfrm>
            <a:off x="3200401" y="5181600"/>
            <a:ext cx="5573711" cy="95885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ENUMERATED is a special case of INTEGER</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Example: </a:t>
            </a:r>
            <a:r>
              <a:rPr lang="en-US" sz="2000" dirty="0" err="1">
                <a:solidFill>
                  <a:schemeClr val="dk1"/>
                </a:solidFill>
                <a:latin typeface="Candara" panose="020E0502030303020204" pitchFamily="34" charset="0"/>
              </a:rPr>
              <a:t>RainbowColors</a:t>
            </a:r>
            <a:r>
              <a:rPr lang="en-US" sz="2000" dirty="0">
                <a:solidFill>
                  <a:schemeClr val="dk1"/>
                </a:solidFill>
                <a:latin typeface="Candara" panose="020E0502030303020204" pitchFamily="34" charset="0"/>
              </a:rPr>
              <a:t>(5) is orange</a:t>
            </a:r>
          </a:p>
        </p:txBody>
      </p:sp>
      <p:pic>
        <p:nvPicPr>
          <p:cNvPr id="633" name="Shape 633"/>
          <p:cNvPicPr preferRelativeResize="0"/>
          <p:nvPr/>
        </p:nvPicPr>
        <p:blipFill rotWithShape="1">
          <a:blip r:embed="rId3">
            <a:alphaModFix/>
          </a:blip>
          <a:srcRect/>
          <a:stretch/>
        </p:blipFill>
        <p:spPr>
          <a:xfrm>
            <a:off x="3200401" y="1295400"/>
            <a:ext cx="5487987" cy="2560636"/>
          </a:xfrm>
          <a:prstGeom prst="rect">
            <a:avLst/>
          </a:prstGeom>
          <a:noFill/>
          <a:ln>
            <a:noFill/>
          </a:ln>
        </p:spPr>
      </p:pic>
      <p:sp>
        <p:nvSpPr>
          <p:cNvPr id="634" name="Shape 63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635" name="Shape 635"/>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636" name="Shape 636"/>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637" name="Shape 637"/>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cxnSp>
        <p:nvCxnSpPr>
          <p:cNvPr id="642" name="Shape 642"/>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643" name="Shape 643"/>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644" name="Shape 644"/>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45" name="Shape 645"/>
          <p:cNvSpPr txBox="1"/>
          <p:nvPr/>
        </p:nvSpPr>
        <p:spPr>
          <a:xfrm>
            <a:off x="3276600" y="12954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646" name="Shape 646"/>
          <p:cNvSpPr txBox="1"/>
          <p:nvPr/>
        </p:nvSpPr>
        <p:spPr>
          <a:xfrm>
            <a:off x="3505200" y="533400"/>
            <a:ext cx="5381624"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ASN.1 Module Example</a:t>
            </a:r>
          </a:p>
        </p:txBody>
      </p:sp>
      <p:sp>
        <p:nvSpPr>
          <p:cNvPr id="647" name="Shape 647"/>
          <p:cNvSpPr txBox="1"/>
          <p:nvPr/>
        </p:nvSpPr>
        <p:spPr>
          <a:xfrm>
            <a:off x="3260725" y="58023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pic>
        <p:nvPicPr>
          <p:cNvPr id="648" name="Shape 648"/>
          <p:cNvPicPr preferRelativeResize="0"/>
          <p:nvPr/>
        </p:nvPicPr>
        <p:blipFill rotWithShape="1">
          <a:blip r:embed="rId3">
            <a:alphaModFix/>
          </a:blip>
          <a:srcRect/>
          <a:stretch/>
        </p:blipFill>
        <p:spPr>
          <a:xfrm>
            <a:off x="3200400" y="1447800"/>
            <a:ext cx="6324600" cy="1828800"/>
          </a:xfrm>
          <a:prstGeom prst="rect">
            <a:avLst/>
          </a:prstGeom>
          <a:noFill/>
          <a:ln>
            <a:noFill/>
          </a:ln>
        </p:spPr>
      </p:pic>
      <p:sp>
        <p:nvSpPr>
          <p:cNvPr id="649" name="Shape 649"/>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650" name="Shape 650"/>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651" name="Shape 651"/>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652" name="Shape 652"/>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p:nvPr/>
        </p:nvSpPr>
        <p:spPr>
          <a:xfrm>
            <a:off x="3276600" y="12954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pic>
        <p:nvPicPr>
          <p:cNvPr id="658" name="Shape 658"/>
          <p:cNvPicPr preferRelativeResize="0"/>
          <p:nvPr/>
        </p:nvPicPr>
        <p:blipFill rotWithShape="1">
          <a:blip r:embed="rId3">
            <a:alphaModFix/>
          </a:blip>
          <a:srcRect/>
          <a:stretch/>
        </p:blipFill>
        <p:spPr>
          <a:xfrm>
            <a:off x="3203576" y="300037"/>
            <a:ext cx="5738811" cy="8054974"/>
          </a:xfrm>
          <a:prstGeom prst="rect">
            <a:avLst/>
          </a:prstGeom>
          <a:noFill/>
          <a:ln>
            <a:noFill/>
          </a:ln>
        </p:spPr>
      </p:pic>
      <p:sp>
        <p:nvSpPr>
          <p:cNvPr id="659" name="Shape 65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660" name="Shape 660"/>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61" name="Shape 661"/>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662" name="Shape 662"/>
          <p:cNvSpPr txBox="1"/>
          <p:nvPr/>
        </p:nvSpPr>
        <p:spPr>
          <a:xfrm>
            <a:off x="2667000" y="0"/>
            <a:ext cx="6858000"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3	         Basic Foundations:  Standards, Models, and Language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Shape 94"/>
          <p:cNvSpPr txBox="1"/>
          <p:nvPr/>
        </p:nvSpPr>
        <p:spPr>
          <a:xfrm>
            <a:off x="256032" y="134112"/>
            <a:ext cx="7668768" cy="573024"/>
          </a:xfrm>
          <a:prstGeom prst="rect">
            <a:avLst/>
          </a:prstGeom>
          <a:noFill/>
          <a:ln>
            <a:noFill/>
          </a:ln>
        </p:spPr>
        <p:txBody>
          <a:bodyPr lIns="91425" tIns="45700" rIns="91425" bIns="45700" anchor="t" anchorCtr="0">
            <a:noAutofit/>
          </a:bodyPr>
          <a:lstStyle/>
          <a:p>
            <a:pPr algn="ctr">
              <a:buClr>
                <a:schemeClr val="dk1"/>
              </a:buClr>
              <a:buSzPct val="25000"/>
            </a:pPr>
            <a:r>
              <a:rPr lang="en-US" sz="2400" b="1" dirty="0">
                <a:solidFill>
                  <a:schemeClr val="tx1"/>
                </a:solidFill>
                <a:latin typeface="Candara" panose="020E0502030303020204" pitchFamily="34" charset="0"/>
              </a:rPr>
              <a:t>Table 3.1 </a:t>
            </a:r>
            <a:r>
              <a:rPr lang="en-US" sz="2800" b="1" dirty="0">
                <a:solidFill>
                  <a:srgbClr val="0070C0"/>
                </a:solidFill>
                <a:latin typeface="Candara" panose="020E0502030303020204" pitchFamily="34" charset="0"/>
              </a:rPr>
              <a:t>Network Management </a:t>
            </a:r>
            <a:r>
              <a:rPr lang="en-US" sz="2800" b="1" dirty="0">
                <a:solidFill>
                  <a:srgbClr val="FFC000"/>
                </a:solidFill>
                <a:latin typeface="Candara" panose="020E0502030303020204" pitchFamily="34" charset="0"/>
              </a:rPr>
              <a:t>Standards</a:t>
            </a:r>
          </a:p>
        </p:txBody>
      </p:sp>
      <p:graphicFrame>
        <p:nvGraphicFramePr>
          <p:cNvPr id="95" name="Shape 95"/>
          <p:cNvGraphicFramePr/>
          <p:nvPr>
            <p:extLst>
              <p:ext uri="{D42A27DB-BD31-4B8C-83A1-F6EECF244321}">
                <p14:modId xmlns:p14="http://schemas.microsoft.com/office/powerpoint/2010/main" val="1582944853"/>
              </p:ext>
            </p:extLst>
          </p:nvPr>
        </p:nvGraphicFramePr>
        <p:xfrm>
          <a:off x="585216" y="850392"/>
          <a:ext cx="11241024" cy="7720584"/>
        </p:xfrm>
        <a:graphic>
          <a:graphicData uri="http://schemas.openxmlformats.org/drawingml/2006/table">
            <a:tbl>
              <a:tblPr>
                <a:tableStyleId>{7E9639D4-E3E2-4D34-9284-5A2195B3D0D7}</a:tableStyleId>
              </a:tblPr>
              <a:tblGrid>
                <a:gridCol w="2060889"/>
                <a:gridCol w="9180135"/>
              </a:tblGrid>
              <a:tr h="304339">
                <a:tc>
                  <a:txBody>
                    <a:bodyPr/>
                    <a:lstStyle/>
                    <a:p>
                      <a:pPr marL="0" marR="0" lvl="0" indent="0" algn="ctr" rtl="0">
                        <a:lnSpc>
                          <a:spcPct val="100000"/>
                        </a:lnSpc>
                        <a:spcBef>
                          <a:spcPts val="0"/>
                        </a:spcBef>
                        <a:spcAft>
                          <a:spcPts val="0"/>
                        </a:spcAft>
                        <a:buClr>
                          <a:schemeClr val="dk1"/>
                        </a:buClr>
                        <a:buSzPct val="25000"/>
                        <a:buFont typeface="Arial"/>
                        <a:buNone/>
                      </a:pPr>
                      <a:r>
                        <a:rPr lang="en-US" sz="2000" b="1" u="none" strike="noStrike" cap="none" dirty="0">
                          <a:sym typeface="Arial"/>
                        </a:rPr>
                        <a:t>Standard</a:t>
                      </a:r>
                      <a:endParaRPr lang="en-US" sz="1600" b="1" i="0" u="none" strike="noStrike" cap="none" dirty="0">
                        <a:solidFill>
                          <a:schemeClr val="dk1"/>
                        </a:solidFill>
                        <a:latin typeface="Candara" panose="020E0502030303020204" pitchFamily="34" charset="0"/>
                        <a:ea typeface="Arial"/>
                        <a:cs typeface="Arial"/>
                        <a:sym typeface="Arial"/>
                      </a:endParaRPr>
                    </a:p>
                  </a:txBody>
                  <a:tcPr marL="0" marR="0" marT="0" marB="0">
                    <a:solidFill>
                      <a:schemeClr val="bg1">
                        <a:lumMod val="85000"/>
                      </a:schemeClr>
                    </a:solidFill>
                  </a:tcPr>
                </a:tc>
                <a:tc>
                  <a:txBody>
                    <a:bodyPr/>
                    <a:lstStyle/>
                    <a:p>
                      <a:pPr marL="0" marR="0" lvl="1" indent="0" algn="l" rtl="0">
                        <a:lnSpc>
                          <a:spcPct val="100000"/>
                        </a:lnSpc>
                        <a:spcBef>
                          <a:spcPts val="0"/>
                        </a:spcBef>
                        <a:spcAft>
                          <a:spcPts val="0"/>
                        </a:spcAft>
                        <a:buClr>
                          <a:schemeClr val="dk1"/>
                        </a:buClr>
                        <a:buSzPct val="25000"/>
                        <a:buFont typeface="Arial"/>
                        <a:buNone/>
                      </a:pPr>
                      <a:r>
                        <a:rPr lang="en-US" sz="1600" u="none" strike="noStrike" cap="none" dirty="0">
                          <a:sym typeface="Arial"/>
                        </a:rPr>
                        <a:t>Salient Points</a:t>
                      </a:r>
                      <a:endParaRPr lang="en-US" sz="1600" b="1" i="0" u="none" strike="noStrike" cap="none" dirty="0">
                        <a:solidFill>
                          <a:schemeClr val="dk1"/>
                        </a:solidFill>
                        <a:latin typeface="Candara" panose="020E0502030303020204" pitchFamily="34" charset="0"/>
                        <a:ea typeface="Arial"/>
                        <a:cs typeface="Arial"/>
                        <a:sym typeface="Arial"/>
                      </a:endParaRPr>
                    </a:p>
                  </a:txBody>
                  <a:tcPr marL="0" marR="0" marT="0" marB="0">
                    <a:solidFill>
                      <a:schemeClr val="bg1">
                        <a:lumMod val="85000"/>
                      </a:schemeClr>
                    </a:solidFill>
                  </a:tcPr>
                </a:tc>
              </a:tr>
              <a:tr h="1929384">
                <a:tc>
                  <a:txBody>
                    <a:bodyPr/>
                    <a:lstStyle/>
                    <a:p>
                      <a:pPr marL="0" marR="0" lvl="0" indent="0" algn="ctr" rtl="0">
                        <a:lnSpc>
                          <a:spcPct val="100000"/>
                        </a:lnSpc>
                        <a:spcBef>
                          <a:spcPts val="0"/>
                        </a:spcBef>
                        <a:spcAft>
                          <a:spcPts val="0"/>
                        </a:spcAft>
                        <a:buClr>
                          <a:schemeClr val="dk1"/>
                        </a:buClr>
                        <a:buSzPct val="25000"/>
                        <a:buFont typeface="Arial"/>
                        <a:buNone/>
                      </a:pPr>
                      <a:endParaRPr lang="en-US" sz="2000" b="1" u="none" strike="noStrike" cap="none" dirty="0" smtClean="0">
                        <a:solidFill>
                          <a:srgbClr val="0070C0"/>
                        </a:solidFill>
                        <a:latin typeface="Candara" panose="020E0502030303020204" pitchFamily="34" charset="0"/>
                        <a:sym typeface="Arial"/>
                      </a:endParaRPr>
                    </a:p>
                    <a:p>
                      <a:pPr marL="0" marR="0" lvl="0" indent="0" algn="ctr" rtl="0">
                        <a:lnSpc>
                          <a:spcPct val="100000"/>
                        </a:lnSpc>
                        <a:spcBef>
                          <a:spcPts val="0"/>
                        </a:spcBef>
                        <a:spcAft>
                          <a:spcPts val="0"/>
                        </a:spcAft>
                        <a:buClr>
                          <a:schemeClr val="dk1"/>
                        </a:buClr>
                        <a:buSzPct val="25000"/>
                        <a:buFont typeface="Arial"/>
                        <a:buNone/>
                      </a:pPr>
                      <a:endParaRPr lang="en-US" sz="2000" b="1" u="none" strike="noStrike" cap="none" dirty="0" smtClean="0">
                        <a:solidFill>
                          <a:srgbClr val="0070C0"/>
                        </a:solidFill>
                        <a:latin typeface="Candara" panose="020E0502030303020204" pitchFamily="34" charset="0"/>
                        <a:sym typeface="Arial"/>
                      </a:endParaRPr>
                    </a:p>
                    <a:p>
                      <a:pPr marL="0" marR="0" lvl="0" indent="0" algn="ctr" rtl="0">
                        <a:lnSpc>
                          <a:spcPct val="100000"/>
                        </a:lnSpc>
                        <a:spcBef>
                          <a:spcPts val="0"/>
                        </a:spcBef>
                        <a:spcAft>
                          <a:spcPts val="0"/>
                        </a:spcAft>
                        <a:buClr>
                          <a:schemeClr val="dk1"/>
                        </a:buClr>
                        <a:buSzPct val="25000"/>
                        <a:buFont typeface="Arial"/>
                        <a:buNone/>
                      </a:pPr>
                      <a:r>
                        <a:rPr lang="en-US" sz="2000" b="1" u="none" strike="noStrike" cap="none" dirty="0" smtClean="0">
                          <a:solidFill>
                            <a:srgbClr val="0070C0"/>
                          </a:solidFill>
                          <a:latin typeface="Candara" panose="020E0502030303020204" pitchFamily="34" charset="0"/>
                          <a:sym typeface="Arial"/>
                        </a:rPr>
                        <a:t>OSI/CMIP</a:t>
                      </a:r>
                      <a:endParaRPr lang="en-US" sz="2000" b="1" i="0" u="none" strike="noStrike" cap="none" dirty="0">
                        <a:solidFill>
                          <a:srgbClr val="0070C0"/>
                        </a:solidFill>
                        <a:latin typeface="Candara" panose="020E0502030303020204" pitchFamily="34" charset="0"/>
                        <a:ea typeface="Arial"/>
                        <a:cs typeface="Arial"/>
                        <a:sym typeface="Arial"/>
                      </a:endParaRPr>
                    </a:p>
                  </a:txBody>
                  <a:tcPr marL="0" marR="0" marT="0" marB="0"/>
                </a:tc>
                <a:tc>
                  <a:txBody>
                    <a:bodyPr/>
                    <a:lstStyle/>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smtClean="0">
                          <a:latin typeface="Candara" panose="020E0502030303020204" pitchFamily="34" charset="0"/>
                          <a:sym typeface="Arial"/>
                        </a:rPr>
                        <a:t> International standard (</a:t>
                      </a:r>
                      <a:r>
                        <a:rPr lang="en-US" sz="1600" b="1" u="none" strike="noStrike" cap="none" dirty="0" smtClean="0">
                          <a:solidFill>
                            <a:srgbClr val="0070C0"/>
                          </a:solidFill>
                          <a:latin typeface="Candara" panose="020E0502030303020204" pitchFamily="34" charset="0"/>
                          <a:sym typeface="Arial"/>
                        </a:rPr>
                        <a:t>ISO/OSI</a:t>
                      </a:r>
                      <a:r>
                        <a:rPr lang="en-US" sz="1600" b="1" u="none" strike="noStrike" cap="none" dirty="0" smtClean="0">
                          <a:latin typeface="Candara" panose="020E0502030303020204" pitchFamily="34" charset="0"/>
                          <a:sym typeface="Arial"/>
                        </a:rPr>
                        <a:t>)</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 </a:t>
                      </a:r>
                      <a:r>
                        <a:rPr lang="en-US" sz="1600" b="1" u="none" strike="noStrike" cap="none" dirty="0" smtClean="0">
                          <a:latin typeface="Candara" panose="020E0502030303020204" pitchFamily="34" charset="0"/>
                          <a:sym typeface="Arial"/>
                        </a:rPr>
                        <a:t>Management of data communications network</a:t>
                      </a:r>
                      <a:r>
                        <a:rPr lang="en-US" sz="1600" u="none" strike="noStrike" cap="none" dirty="0" smtClean="0">
                          <a:latin typeface="Candara" panose="020E0502030303020204" pitchFamily="34" charset="0"/>
                          <a:sym typeface="Arial"/>
                        </a:rPr>
                        <a:t> - LAN and WAN</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 Deals with all 7 layers </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 Most complete</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smtClean="0">
                          <a:latin typeface="Candara" panose="020E0502030303020204" pitchFamily="34" charset="0"/>
                          <a:sym typeface="Arial"/>
                        </a:rPr>
                        <a:t> Object oriented</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 Well structured and layered</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Consumes large resource in implementation</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B w="12700" cap="flat" cmpd="sng" algn="ctr">
                      <a:solidFill>
                        <a:schemeClr val="tx1"/>
                      </a:solidFill>
                      <a:prstDash val="sysDot"/>
                      <a:round/>
                      <a:headEnd type="none" w="med" len="med"/>
                      <a:tailEnd type="none" w="med" len="med"/>
                    </a:lnB>
                  </a:tcPr>
                </a:tc>
              </a:tr>
              <a:tr h="1410931">
                <a:tc>
                  <a:txBody>
                    <a:bodyPr/>
                    <a:lstStyle/>
                    <a:p>
                      <a:pPr marL="0" marR="0" lvl="0" indent="0" algn="ctr" rtl="0">
                        <a:lnSpc>
                          <a:spcPct val="100000"/>
                        </a:lnSpc>
                        <a:spcBef>
                          <a:spcPts val="0"/>
                        </a:spcBef>
                        <a:spcAft>
                          <a:spcPts val="0"/>
                        </a:spcAft>
                        <a:buClr>
                          <a:schemeClr val="dk1"/>
                        </a:buClr>
                        <a:buSzPct val="25000"/>
                        <a:buFont typeface="Arial"/>
                        <a:buNone/>
                      </a:pPr>
                      <a:endParaRPr lang="en-US" sz="2000" b="1" u="none" strike="noStrike" cap="none" dirty="0" smtClean="0">
                        <a:solidFill>
                          <a:srgbClr val="0070C0"/>
                        </a:solidFill>
                        <a:latin typeface="Candara" panose="020E0502030303020204" pitchFamily="34" charset="0"/>
                        <a:sym typeface="Arial"/>
                      </a:endParaRPr>
                    </a:p>
                    <a:p>
                      <a:pPr marL="0" marR="0" lvl="0" indent="0" algn="ctr" rtl="0">
                        <a:lnSpc>
                          <a:spcPct val="100000"/>
                        </a:lnSpc>
                        <a:spcBef>
                          <a:spcPts val="0"/>
                        </a:spcBef>
                        <a:spcAft>
                          <a:spcPts val="0"/>
                        </a:spcAft>
                        <a:buClr>
                          <a:schemeClr val="dk1"/>
                        </a:buClr>
                        <a:buSzPct val="25000"/>
                        <a:buFont typeface="Arial"/>
                        <a:buNone/>
                      </a:pPr>
                      <a:r>
                        <a:rPr lang="en-US" sz="2000" b="1" u="none" strike="noStrike" cap="none" dirty="0" smtClean="0">
                          <a:solidFill>
                            <a:srgbClr val="0070C0"/>
                          </a:solidFill>
                          <a:latin typeface="Candara" panose="020E0502030303020204" pitchFamily="34" charset="0"/>
                          <a:sym typeface="Arial"/>
                        </a:rPr>
                        <a:t>SNMP/Internet</a:t>
                      </a:r>
                      <a:endParaRPr lang="en-US" sz="2000" b="1" i="0" u="none" strike="noStrike" cap="none" dirty="0">
                        <a:solidFill>
                          <a:srgbClr val="0070C0"/>
                        </a:solidFill>
                        <a:latin typeface="Candara" panose="020E0502030303020204" pitchFamily="34" charset="0"/>
                        <a:ea typeface="Arial"/>
                        <a:cs typeface="Arial"/>
                        <a:sym typeface="Arial"/>
                      </a:endParaRPr>
                    </a:p>
                  </a:txBody>
                  <a:tcPr marL="0" marR="0" marT="0" marB="0"/>
                </a:tc>
                <a:tc>
                  <a:txBody>
                    <a:bodyPr/>
                    <a:lstStyle/>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smtClean="0">
                          <a:latin typeface="Candara" panose="020E0502030303020204" pitchFamily="34" charset="0"/>
                          <a:sym typeface="Arial"/>
                        </a:rPr>
                        <a:t>Industry </a:t>
                      </a:r>
                      <a:r>
                        <a:rPr lang="en-US" sz="1600" b="1" u="none" strike="noStrike" cap="none" dirty="0">
                          <a:latin typeface="Candara" panose="020E0502030303020204" pitchFamily="34" charset="0"/>
                          <a:sym typeface="Arial"/>
                        </a:rPr>
                        <a:t>standard (</a:t>
                      </a:r>
                      <a:r>
                        <a:rPr lang="en-US" sz="1600" b="1" u="none" strike="noStrike" cap="none" dirty="0">
                          <a:solidFill>
                            <a:srgbClr val="0070C0"/>
                          </a:solidFill>
                          <a:latin typeface="Candara" panose="020E0502030303020204" pitchFamily="34" charset="0"/>
                          <a:sym typeface="Arial"/>
                        </a:rPr>
                        <a:t>IETF</a:t>
                      </a:r>
                      <a:r>
                        <a:rPr lang="en-US" sz="1600" b="1" u="none" strike="noStrike" cap="none" dirty="0">
                          <a:latin typeface="Candara" panose="020E0502030303020204" pitchFamily="34" charset="0"/>
                          <a:sym typeface="Arial"/>
                        </a:rPr>
                        <a:t>)</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Originally </a:t>
                      </a:r>
                      <a:r>
                        <a:rPr lang="en-US" sz="1600" b="1" u="none" strike="noStrike" cap="none" dirty="0">
                          <a:latin typeface="Candara" panose="020E0502030303020204" pitchFamily="34" charset="0"/>
                          <a:sym typeface="Arial"/>
                        </a:rPr>
                        <a:t>intended for management of Internet components</a:t>
                      </a:r>
                      <a:r>
                        <a:rPr lang="en-US" sz="1600" u="none" strike="noStrike" cap="none" dirty="0">
                          <a:latin typeface="Candara" panose="020E0502030303020204" pitchFamily="34" charset="0"/>
                          <a:sym typeface="Arial"/>
                        </a:rPr>
                        <a:t>, </a:t>
                      </a:r>
                      <a:r>
                        <a:rPr lang="en-US" sz="1600" u="none" strike="noStrike" cap="none" dirty="0" smtClean="0">
                          <a:latin typeface="Candara" panose="020E0502030303020204" pitchFamily="34" charset="0"/>
                          <a:sym typeface="Arial"/>
                        </a:rPr>
                        <a:t>currently </a:t>
                      </a:r>
                      <a:r>
                        <a:rPr lang="en-US" sz="1600" u="none" strike="noStrike" cap="none" dirty="0">
                          <a:latin typeface="Candara" panose="020E0502030303020204" pitchFamily="34" charset="0"/>
                          <a:sym typeface="Arial"/>
                        </a:rPr>
                        <a:t>adopted for WAN and telecommunication systems</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Easy </a:t>
                      </a:r>
                      <a:r>
                        <a:rPr lang="en-US" sz="1600" u="none" strike="noStrike" cap="none" dirty="0">
                          <a:latin typeface="Candara" panose="020E0502030303020204" pitchFamily="34" charset="0"/>
                          <a:sym typeface="Arial"/>
                        </a:rPr>
                        <a:t>to implement</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Most </a:t>
                      </a:r>
                      <a:r>
                        <a:rPr lang="en-US" sz="1600" u="none" strike="noStrike" cap="none" dirty="0">
                          <a:latin typeface="Candara" panose="020E0502030303020204" pitchFamily="34" charset="0"/>
                          <a:sym typeface="Arial"/>
                        </a:rPr>
                        <a:t>widely implemented</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478573">
                <a:tc>
                  <a:txBody>
                    <a:bodyPr/>
                    <a:lstStyle/>
                    <a:p>
                      <a:pPr marL="0" marR="0" lvl="0" indent="0" algn="ctr" rtl="0">
                        <a:lnSpc>
                          <a:spcPct val="100000"/>
                        </a:lnSpc>
                        <a:spcBef>
                          <a:spcPts val="0"/>
                        </a:spcBef>
                        <a:spcAft>
                          <a:spcPts val="0"/>
                        </a:spcAft>
                        <a:buClr>
                          <a:schemeClr val="dk1"/>
                        </a:buClr>
                        <a:buSzPct val="25000"/>
                        <a:buFont typeface="Arial"/>
                        <a:buNone/>
                      </a:pPr>
                      <a:endParaRPr lang="en-US" sz="2000" b="1" u="none" strike="noStrike" cap="none" dirty="0" smtClean="0">
                        <a:solidFill>
                          <a:srgbClr val="0070C0"/>
                        </a:solidFill>
                        <a:latin typeface="Candara" panose="020E0502030303020204" pitchFamily="34" charset="0"/>
                        <a:sym typeface="Arial"/>
                      </a:endParaRPr>
                    </a:p>
                    <a:p>
                      <a:pPr marL="0" marR="0" lvl="0" indent="0" algn="ctr" rtl="0">
                        <a:lnSpc>
                          <a:spcPct val="100000"/>
                        </a:lnSpc>
                        <a:spcBef>
                          <a:spcPts val="0"/>
                        </a:spcBef>
                        <a:spcAft>
                          <a:spcPts val="0"/>
                        </a:spcAft>
                        <a:buClr>
                          <a:schemeClr val="dk1"/>
                        </a:buClr>
                        <a:buSzPct val="25000"/>
                        <a:buFont typeface="Arial"/>
                        <a:buNone/>
                      </a:pPr>
                      <a:r>
                        <a:rPr lang="en-US" sz="2000" b="1" u="none" strike="noStrike" cap="none" dirty="0" smtClean="0">
                          <a:solidFill>
                            <a:srgbClr val="0070C0"/>
                          </a:solidFill>
                          <a:latin typeface="Candara" panose="020E0502030303020204" pitchFamily="34" charset="0"/>
                          <a:sym typeface="Arial"/>
                        </a:rPr>
                        <a:t>TMN</a:t>
                      </a:r>
                      <a:endParaRPr lang="en-US" sz="2000" b="1" i="0" u="none" strike="noStrike" cap="none" dirty="0">
                        <a:solidFill>
                          <a:srgbClr val="0070C0"/>
                        </a:solidFill>
                        <a:latin typeface="Candara" panose="020E0502030303020204" pitchFamily="34" charset="0"/>
                        <a:ea typeface="Arial"/>
                        <a:cs typeface="Arial"/>
                        <a:sym typeface="Arial"/>
                      </a:endParaRPr>
                    </a:p>
                  </a:txBody>
                  <a:tcPr marL="0" marR="0" marT="0" marB="0"/>
                </a:tc>
                <a:tc>
                  <a:txBody>
                    <a:bodyPr/>
                    <a:lstStyle/>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smtClean="0">
                          <a:latin typeface="Candara" panose="020E0502030303020204" pitchFamily="34" charset="0"/>
                          <a:sym typeface="Arial"/>
                        </a:rPr>
                        <a:t>International </a:t>
                      </a:r>
                      <a:r>
                        <a:rPr lang="en-US" sz="1600" b="1" u="none" strike="noStrike" cap="none" dirty="0">
                          <a:latin typeface="Candara" panose="020E0502030303020204" pitchFamily="34" charset="0"/>
                          <a:sym typeface="Arial"/>
                        </a:rPr>
                        <a:t>standard (</a:t>
                      </a:r>
                      <a:r>
                        <a:rPr lang="en-US" sz="1600" b="1" u="none" strike="noStrike" cap="none" dirty="0">
                          <a:solidFill>
                            <a:srgbClr val="0070C0"/>
                          </a:solidFill>
                          <a:latin typeface="Candara" panose="020E0502030303020204" pitchFamily="34" charset="0"/>
                          <a:sym typeface="Arial"/>
                        </a:rPr>
                        <a:t>ITU-T</a:t>
                      </a:r>
                      <a:r>
                        <a:rPr lang="en-US" sz="1600" b="1" u="none" strike="noStrike" cap="none" dirty="0">
                          <a:latin typeface="Candara" panose="020E0502030303020204" pitchFamily="34" charset="0"/>
                          <a:sym typeface="Arial"/>
                        </a:rPr>
                        <a:t>)</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smtClean="0">
                          <a:latin typeface="Candara" panose="020E0502030303020204" pitchFamily="34" charset="0"/>
                          <a:sym typeface="Arial"/>
                        </a:rPr>
                        <a:t>Management </a:t>
                      </a:r>
                      <a:r>
                        <a:rPr lang="en-US" sz="1600" b="1" u="none" strike="noStrike" cap="none" dirty="0">
                          <a:latin typeface="Candara" panose="020E0502030303020204" pitchFamily="34" charset="0"/>
                          <a:sym typeface="Arial"/>
                        </a:rPr>
                        <a:t>of telecommunications network</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Based </a:t>
                      </a:r>
                      <a:r>
                        <a:rPr lang="en-US" sz="1600" u="none" strike="noStrike" cap="none" dirty="0">
                          <a:latin typeface="Candara" panose="020E0502030303020204" pitchFamily="34" charset="0"/>
                          <a:sym typeface="Arial"/>
                        </a:rPr>
                        <a:t>on OSI network management framework</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Addresses </a:t>
                      </a:r>
                      <a:r>
                        <a:rPr lang="en-US" sz="1600" u="none" strike="noStrike" cap="none" dirty="0">
                          <a:latin typeface="Candara" panose="020E0502030303020204" pitchFamily="34" charset="0"/>
                          <a:sym typeface="Arial"/>
                        </a:rPr>
                        <a:t>both network and administrative aspects of </a:t>
                      </a:r>
                      <a:r>
                        <a:rPr lang="en-US" sz="1600" u="none" strike="noStrike" cap="none" dirty="0" smtClean="0">
                          <a:latin typeface="Candara" panose="020E0502030303020204" pitchFamily="34" charset="0"/>
                          <a:sym typeface="Arial"/>
                        </a:rPr>
                        <a:t>management</a:t>
                      </a:r>
                      <a:endParaRPr lang="en-US" sz="1600" u="none" strike="noStrike" cap="none" dirty="0">
                        <a:latin typeface="Candara" panose="020E0502030303020204" pitchFamily="34" charset="0"/>
                        <a:sym typeface="Arial"/>
                      </a:endParaRP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smtClean="0">
                          <a:latin typeface="Candara" panose="020E0502030303020204" pitchFamily="34" charset="0"/>
                          <a:sym typeface="Arial"/>
                        </a:rPr>
                        <a:t>eTOM </a:t>
                      </a:r>
                      <a:r>
                        <a:rPr lang="en-US" sz="1600" u="none" strike="noStrike" cap="none" dirty="0">
                          <a:latin typeface="Candara" panose="020E0502030303020204" pitchFamily="34" charset="0"/>
                          <a:sym typeface="Arial"/>
                        </a:rPr>
                        <a:t>industry standard for business processes for  implementing TMN using </a:t>
                      </a:r>
                      <a:r>
                        <a:rPr lang="en-US" sz="1600" u="none" strike="noStrike" cap="none" dirty="0" smtClean="0">
                          <a:latin typeface="Candara" panose="020E0502030303020204" pitchFamily="34" charset="0"/>
                          <a:sym typeface="Arial"/>
                        </a:rPr>
                        <a:t>NGOSS</a:t>
                      </a:r>
                      <a:r>
                        <a:rPr lang="en-US" sz="1600" u="none" strike="noStrike" cap="none" baseline="0" dirty="0" smtClean="0">
                          <a:latin typeface="Candara" panose="020E0502030303020204" pitchFamily="34" charset="0"/>
                          <a:sym typeface="Arial"/>
                        </a:rPr>
                        <a:t> </a:t>
                      </a:r>
                      <a:r>
                        <a:rPr lang="en-US" sz="1600" u="none" strike="noStrike" cap="none" dirty="0" smtClean="0">
                          <a:latin typeface="Candara" panose="020E0502030303020204" pitchFamily="34" charset="0"/>
                          <a:sym typeface="Arial"/>
                        </a:rPr>
                        <a:t>framework</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271935">
                <a:tc>
                  <a:txBody>
                    <a:bodyPr/>
                    <a:lstStyle/>
                    <a:p>
                      <a:pPr marL="0" marR="0" lvl="0" indent="0" algn="ctr" rtl="0">
                        <a:lnSpc>
                          <a:spcPct val="100000"/>
                        </a:lnSpc>
                        <a:spcBef>
                          <a:spcPts val="0"/>
                        </a:spcBef>
                        <a:spcAft>
                          <a:spcPts val="0"/>
                        </a:spcAft>
                        <a:buClr>
                          <a:schemeClr val="dk1"/>
                        </a:buClr>
                        <a:buSzPct val="25000"/>
                        <a:buFont typeface="Arial"/>
                        <a:buNone/>
                      </a:pPr>
                      <a:endParaRPr lang="en-US" sz="2000" b="1" u="none" strike="noStrike" cap="none" dirty="0" smtClean="0">
                        <a:solidFill>
                          <a:srgbClr val="0070C0"/>
                        </a:solidFill>
                        <a:latin typeface="Candara" panose="020E0502030303020204" pitchFamily="34" charset="0"/>
                        <a:sym typeface="Arial"/>
                      </a:endParaRPr>
                    </a:p>
                    <a:p>
                      <a:pPr marL="0" marR="0" lvl="0" indent="0" algn="ctr" rtl="0">
                        <a:lnSpc>
                          <a:spcPct val="100000"/>
                        </a:lnSpc>
                        <a:spcBef>
                          <a:spcPts val="0"/>
                        </a:spcBef>
                        <a:spcAft>
                          <a:spcPts val="0"/>
                        </a:spcAft>
                        <a:buClr>
                          <a:schemeClr val="dk1"/>
                        </a:buClr>
                        <a:buSzPct val="25000"/>
                        <a:buFont typeface="Arial"/>
                        <a:buNone/>
                      </a:pPr>
                      <a:r>
                        <a:rPr lang="en-US" sz="2000" b="1" u="none" strike="noStrike" cap="none" dirty="0" smtClean="0">
                          <a:solidFill>
                            <a:srgbClr val="0070C0"/>
                          </a:solidFill>
                          <a:latin typeface="Candara" panose="020E0502030303020204" pitchFamily="34" charset="0"/>
                          <a:sym typeface="Arial"/>
                        </a:rPr>
                        <a:t>IEEE</a:t>
                      </a:r>
                      <a:endParaRPr lang="en-US" sz="2000" b="1" i="0" u="none" strike="noStrike" cap="none" dirty="0">
                        <a:solidFill>
                          <a:srgbClr val="0070C0"/>
                        </a:solidFill>
                        <a:latin typeface="Candara" panose="020E0502030303020204" pitchFamily="34" charset="0"/>
                        <a:ea typeface="Arial"/>
                        <a:cs typeface="Arial"/>
                        <a:sym typeface="Arial"/>
                      </a:endParaRPr>
                    </a:p>
                  </a:txBody>
                  <a:tcPr marL="0" marR="0" marT="0" marB="0"/>
                </a:tc>
                <a:tc>
                  <a:txBody>
                    <a:bodyPr/>
                    <a:lstStyle/>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a:latin typeface="Candara" panose="020E0502030303020204" pitchFamily="34" charset="0"/>
                          <a:sym typeface="Arial"/>
                        </a:rPr>
                        <a:t> IEEE standards adopted internationally</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a:latin typeface="Candara" panose="020E0502030303020204" pitchFamily="34" charset="0"/>
                          <a:sym typeface="Arial"/>
                        </a:rPr>
                        <a:t> Addresses LAN and MAN management</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u="none" strike="noStrike" cap="none" dirty="0">
                          <a:latin typeface="Candara" panose="020E0502030303020204" pitchFamily="34" charset="0"/>
                          <a:sym typeface="Arial"/>
                        </a:rPr>
                        <a:t> Adopts OSI standards significantly</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a:latin typeface="Candara" panose="020E0502030303020204" pitchFamily="34" charset="0"/>
                          <a:sym typeface="Arial"/>
                        </a:rPr>
                        <a:t> Deals with first two layers of OSI RM</a:t>
                      </a:r>
                      <a:endParaRPr lang="en-US" sz="1600" b="1" i="0" u="none" strike="noStrike" cap="none" dirty="0">
                        <a:solidFill>
                          <a:schemeClr val="dk1"/>
                        </a:solidFill>
                        <a:latin typeface="Candara" panose="020E0502030303020204" pitchFamily="34" charset="0"/>
                        <a:ea typeface="Arial"/>
                        <a:cs typeface="Arial"/>
                        <a:sym typeface="Arial"/>
                      </a:endParaRPr>
                    </a:p>
                  </a:txBody>
                  <a:tcPr marL="0" marR="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324961">
                <a:tc>
                  <a:txBody>
                    <a:bodyPr/>
                    <a:lstStyle/>
                    <a:p>
                      <a:pPr marL="0" marR="0" lvl="0" indent="0" algn="ctr" rtl="0">
                        <a:lnSpc>
                          <a:spcPct val="100000"/>
                        </a:lnSpc>
                        <a:spcBef>
                          <a:spcPts val="0"/>
                        </a:spcBef>
                        <a:spcAft>
                          <a:spcPts val="0"/>
                        </a:spcAft>
                        <a:buClr>
                          <a:schemeClr val="dk1"/>
                        </a:buClr>
                        <a:buSzPct val="25000"/>
                        <a:buFont typeface="Arial"/>
                        <a:buNone/>
                      </a:pPr>
                      <a:r>
                        <a:rPr lang="en-US" sz="2000" b="1" u="none" strike="noStrike" cap="none" dirty="0" smtClean="0">
                          <a:solidFill>
                            <a:srgbClr val="0070C0"/>
                          </a:solidFill>
                          <a:latin typeface="Candara" panose="020E0502030303020204" pitchFamily="34" charset="0"/>
                          <a:sym typeface="Arial"/>
                        </a:rPr>
                        <a:t>Web-based </a:t>
                      </a:r>
                      <a:r>
                        <a:rPr lang="en-US" sz="2000" b="1" u="none" strike="noStrike" cap="none" dirty="0">
                          <a:solidFill>
                            <a:srgbClr val="0070C0"/>
                          </a:solidFill>
                          <a:latin typeface="Candara" panose="020E0502030303020204" pitchFamily="34" charset="0"/>
                          <a:sym typeface="Arial"/>
                        </a:rPr>
                        <a:t>Management</a:t>
                      </a:r>
                      <a:endParaRPr lang="en-US" sz="2000" b="1" i="0" u="none" strike="noStrike" cap="none" dirty="0">
                        <a:solidFill>
                          <a:srgbClr val="0070C0"/>
                        </a:solidFill>
                        <a:latin typeface="Candara" panose="020E0502030303020204" pitchFamily="34" charset="0"/>
                        <a:ea typeface="Arial"/>
                        <a:cs typeface="Arial"/>
                        <a:sym typeface="Arial"/>
                      </a:endParaRPr>
                    </a:p>
                  </a:txBody>
                  <a:tcPr marL="0" marR="0" marT="0" marB="0"/>
                </a:tc>
                <a:tc>
                  <a:txBody>
                    <a:bodyPr/>
                    <a:lstStyle/>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a:latin typeface="Candara" panose="020E0502030303020204" pitchFamily="34" charset="0"/>
                          <a:sym typeface="Arial"/>
                        </a:rPr>
                        <a:t> Web-Based Enterprise Management (</a:t>
                      </a:r>
                      <a:r>
                        <a:rPr lang="en-US" sz="1600" b="1" u="none" strike="noStrike" cap="none" dirty="0">
                          <a:solidFill>
                            <a:srgbClr val="0070C0"/>
                          </a:solidFill>
                          <a:latin typeface="Candara" panose="020E0502030303020204" pitchFamily="34" charset="0"/>
                          <a:sym typeface="Arial"/>
                        </a:rPr>
                        <a:t>WBEM</a:t>
                      </a:r>
                      <a:r>
                        <a:rPr lang="en-US" sz="1600" b="1" u="none" strike="noStrike" cap="none" dirty="0">
                          <a:latin typeface="Candara" panose="020E0502030303020204" pitchFamily="34" charset="0"/>
                          <a:sym typeface="Arial"/>
                        </a:rPr>
                        <a:t>)</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a:latin typeface="Candara" panose="020E0502030303020204" pitchFamily="34" charset="0"/>
                          <a:sym typeface="Arial"/>
                        </a:rPr>
                        <a:t> Java Management Extension (JMX)</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a:latin typeface="Candara" panose="020E0502030303020204" pitchFamily="34" charset="0"/>
                          <a:sym typeface="Arial"/>
                        </a:rPr>
                        <a:t> XML-Based Network Management</a:t>
                      </a:r>
                    </a:p>
                    <a:p>
                      <a:pPr marL="342900" marR="0" lvl="1" indent="-342900" algn="l" rtl="0">
                        <a:lnSpc>
                          <a:spcPct val="100000"/>
                        </a:lnSpc>
                        <a:spcBef>
                          <a:spcPts val="0"/>
                        </a:spcBef>
                        <a:spcAft>
                          <a:spcPts val="0"/>
                        </a:spcAft>
                        <a:buClr>
                          <a:schemeClr val="dk1"/>
                        </a:buClr>
                        <a:buSzPct val="100000"/>
                        <a:buFont typeface="+mj-lt"/>
                        <a:buAutoNum type="arabicPeriod"/>
                      </a:pPr>
                      <a:r>
                        <a:rPr lang="en-US" sz="1600" b="1" u="none" strike="noStrike" cap="none" dirty="0">
                          <a:latin typeface="Candara" panose="020E0502030303020204" pitchFamily="34" charset="0"/>
                          <a:sym typeface="Arial"/>
                        </a:rPr>
                        <a:t>CORBA-based Network Management</a:t>
                      </a:r>
                      <a:endParaRPr lang="en-US" sz="1600" b="1" i="0" u="none" strike="noStrike" cap="none" dirty="0">
                        <a:solidFill>
                          <a:schemeClr val="dk1"/>
                        </a:solidFill>
                        <a:latin typeface="Candara" panose="020E0502030303020204" pitchFamily="34" charset="0"/>
                        <a:ea typeface="Arial"/>
                        <a:cs typeface="Arial"/>
                        <a:sym typeface="Arial"/>
                      </a:endParaRPr>
                    </a:p>
                  </a:txBody>
                  <a:tcPr marL="0" marR="0" marT="0" marB="0">
                    <a:lnT w="12700" cap="flat" cmpd="sng" algn="ctr">
                      <a:solidFill>
                        <a:schemeClr val="tx1"/>
                      </a:solidFill>
                      <a:prstDash val="sysDot"/>
                      <a:round/>
                      <a:headEnd type="none" w="med" len="med"/>
                      <a:tailEnd type="none" w="med" len="med"/>
                    </a:lnT>
                  </a:tcPr>
                </a:tc>
              </a:tr>
            </a:tbl>
          </a:graphicData>
        </a:graphic>
      </p:graphicFrame>
      <p:sp>
        <p:nvSpPr>
          <p:cNvPr id="6" name="5-Point Star 5"/>
          <p:cNvSpPr/>
          <p:nvPr/>
        </p:nvSpPr>
        <p:spPr>
          <a:xfrm>
            <a:off x="280416" y="209110"/>
            <a:ext cx="560832" cy="424873"/>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dirty="0"/>
          </a:p>
        </p:txBody>
      </p:sp>
      <p:sp>
        <p:nvSpPr>
          <p:cNvPr id="7" name="5-Point Star 6"/>
          <p:cNvSpPr/>
          <p:nvPr/>
        </p:nvSpPr>
        <p:spPr>
          <a:xfrm>
            <a:off x="11352584" y="179512"/>
            <a:ext cx="560832" cy="424873"/>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cxnSp>
        <p:nvCxnSpPr>
          <p:cNvPr id="667" name="Shape 667"/>
          <p:cNvCxnSpPr/>
          <p:nvPr/>
        </p:nvCxnSpPr>
        <p:spPr>
          <a:xfrm>
            <a:off x="3276600" y="6705600"/>
            <a:ext cx="5638800" cy="0"/>
          </a:xfrm>
          <a:prstGeom prst="straightConnector1">
            <a:avLst/>
          </a:prstGeom>
          <a:noFill/>
          <a:ln w="12700" cap="rnd" cmpd="sng">
            <a:solidFill>
              <a:schemeClr val="dk1"/>
            </a:solidFill>
            <a:prstDash val="solid"/>
            <a:miter/>
            <a:headEnd type="none" w="med" len="med"/>
            <a:tailEnd type="none" w="med" len="med"/>
          </a:ln>
        </p:spPr>
      </p:cxnSp>
      <p:sp>
        <p:nvSpPr>
          <p:cNvPr id="668" name="Shape 668"/>
          <p:cNvSpPr txBox="1"/>
          <p:nvPr/>
        </p:nvSpPr>
        <p:spPr>
          <a:xfrm>
            <a:off x="2667000" y="6705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669" name="Shape 669"/>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70" name="Shape 670"/>
          <p:cNvSpPr txBox="1"/>
          <p:nvPr/>
        </p:nvSpPr>
        <p:spPr>
          <a:xfrm>
            <a:off x="3352800" y="533400"/>
            <a:ext cx="55626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Object Name</a:t>
            </a:r>
          </a:p>
        </p:txBody>
      </p:sp>
      <p:sp>
        <p:nvSpPr>
          <p:cNvPr id="671" name="Shape 671"/>
          <p:cNvSpPr txBox="1"/>
          <p:nvPr/>
        </p:nvSpPr>
        <p:spPr>
          <a:xfrm>
            <a:off x="3200401" y="7162800"/>
            <a:ext cx="5567361"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internet OBJECT IDENTIFIER ::=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{ISO(1) ORG(3) DOD(6) INTERNET(1)}</a:t>
            </a:r>
          </a:p>
        </p:txBody>
      </p:sp>
      <p:pic>
        <p:nvPicPr>
          <p:cNvPr id="672" name="Shape 672"/>
          <p:cNvPicPr preferRelativeResize="0"/>
          <p:nvPr/>
        </p:nvPicPr>
        <p:blipFill rotWithShape="1">
          <a:blip r:embed="rId3">
            <a:alphaModFix/>
          </a:blip>
          <a:srcRect/>
          <a:stretch/>
        </p:blipFill>
        <p:spPr>
          <a:xfrm>
            <a:off x="4495800" y="1066800"/>
            <a:ext cx="3014662" cy="5511800"/>
          </a:xfrm>
          <a:prstGeom prst="rect">
            <a:avLst/>
          </a:prstGeom>
          <a:noFill/>
          <a:ln>
            <a:noFill/>
          </a:ln>
        </p:spPr>
      </p:pic>
      <p:sp>
        <p:nvSpPr>
          <p:cNvPr id="673" name="Shape 673"/>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674" name="Shape 674"/>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675" name="Shape 675"/>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676" name="Shape 676"/>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cxnSp>
        <p:nvCxnSpPr>
          <p:cNvPr id="681" name="Shape 681"/>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682" name="Shape 682"/>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683" name="Shape 683"/>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84" name="Shape 684"/>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TLV Encoding</a:t>
            </a:r>
          </a:p>
        </p:txBody>
      </p:sp>
      <p:sp>
        <p:nvSpPr>
          <p:cNvPr id="685" name="Shape 685"/>
          <p:cNvSpPr txBox="1"/>
          <p:nvPr/>
        </p:nvSpPr>
        <p:spPr>
          <a:xfrm>
            <a:off x="3200400" y="5181600"/>
            <a:ext cx="5476874"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TLV Type, length, and value are components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of the structure</a:t>
            </a:r>
          </a:p>
        </p:txBody>
      </p:sp>
      <p:pic>
        <p:nvPicPr>
          <p:cNvPr id="686" name="Shape 686"/>
          <p:cNvPicPr preferRelativeResize="0"/>
          <p:nvPr/>
        </p:nvPicPr>
        <p:blipFill rotWithShape="1">
          <a:blip r:embed="rId3">
            <a:alphaModFix/>
          </a:blip>
          <a:srcRect/>
          <a:stretch/>
        </p:blipFill>
        <p:spPr>
          <a:xfrm>
            <a:off x="3962401" y="1371601"/>
            <a:ext cx="4168775" cy="1423987"/>
          </a:xfrm>
          <a:prstGeom prst="rect">
            <a:avLst/>
          </a:prstGeom>
          <a:noFill/>
          <a:ln>
            <a:noFill/>
          </a:ln>
        </p:spPr>
      </p:pic>
      <p:pic>
        <p:nvPicPr>
          <p:cNvPr id="687" name="Shape 687"/>
          <p:cNvPicPr preferRelativeResize="0"/>
          <p:nvPr/>
        </p:nvPicPr>
        <p:blipFill rotWithShape="1">
          <a:blip r:embed="rId4">
            <a:alphaModFix/>
          </a:blip>
          <a:srcRect/>
          <a:stretch/>
        </p:blipFill>
        <p:spPr>
          <a:xfrm>
            <a:off x="3276600" y="3276601"/>
            <a:ext cx="5634036" cy="1139825"/>
          </a:xfrm>
          <a:prstGeom prst="rect">
            <a:avLst/>
          </a:prstGeom>
          <a:noFill/>
          <a:ln>
            <a:noFill/>
          </a:ln>
        </p:spPr>
      </p:pic>
      <p:sp>
        <p:nvSpPr>
          <p:cNvPr id="688" name="Shape 688"/>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cxnSp>
        <p:nvCxnSpPr>
          <p:cNvPr id="689" name="Shape 689"/>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690" name="Shape 690"/>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691" name="Shape 691"/>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cxnSp>
        <p:nvCxnSpPr>
          <p:cNvPr id="696" name="Shape 696"/>
          <p:cNvCxnSpPr/>
          <p:nvPr/>
        </p:nvCxnSpPr>
        <p:spPr>
          <a:xfrm>
            <a:off x="3276600" y="5867400"/>
            <a:ext cx="5638800" cy="0"/>
          </a:xfrm>
          <a:prstGeom prst="straightConnector1">
            <a:avLst/>
          </a:prstGeom>
          <a:noFill/>
          <a:ln w="12700" cap="rnd" cmpd="sng">
            <a:solidFill>
              <a:schemeClr val="dk1"/>
            </a:solidFill>
            <a:prstDash val="solid"/>
            <a:miter/>
            <a:headEnd type="none" w="med" len="med"/>
            <a:tailEnd type="none" w="med" len="med"/>
          </a:ln>
        </p:spPr>
      </p:cxnSp>
      <p:sp>
        <p:nvSpPr>
          <p:cNvPr id="697" name="Shape 697"/>
          <p:cNvSpPr txBox="1"/>
          <p:nvPr/>
        </p:nvSpPr>
        <p:spPr>
          <a:xfrm>
            <a:off x="2667000" y="5867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698" name="Shape 698"/>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99" name="Shape 699"/>
          <p:cNvSpPr txBox="1"/>
          <p:nvPr/>
        </p:nvSpPr>
        <p:spPr>
          <a:xfrm>
            <a:off x="3276600" y="12954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700" name="Shape 700"/>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Macro</a:t>
            </a:r>
          </a:p>
        </p:txBody>
      </p:sp>
      <p:sp>
        <p:nvSpPr>
          <p:cNvPr id="701" name="Shape 701"/>
          <p:cNvSpPr txBox="1"/>
          <p:nvPr/>
        </p:nvSpPr>
        <p:spPr>
          <a:xfrm>
            <a:off x="3200400" y="6335712"/>
            <a:ext cx="4754562" cy="3968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Macro is used to create new data types</a:t>
            </a:r>
          </a:p>
        </p:txBody>
      </p:sp>
      <p:pic>
        <p:nvPicPr>
          <p:cNvPr id="702" name="Shape 702"/>
          <p:cNvPicPr preferRelativeResize="0"/>
          <p:nvPr/>
        </p:nvPicPr>
        <p:blipFill rotWithShape="1">
          <a:blip r:embed="rId3">
            <a:alphaModFix/>
          </a:blip>
          <a:srcRect/>
          <a:stretch/>
        </p:blipFill>
        <p:spPr>
          <a:xfrm>
            <a:off x="3355976" y="1149351"/>
            <a:ext cx="5830887" cy="2365375"/>
          </a:xfrm>
          <a:prstGeom prst="rect">
            <a:avLst/>
          </a:prstGeom>
          <a:noFill/>
          <a:ln>
            <a:noFill/>
          </a:ln>
        </p:spPr>
      </p:pic>
      <p:pic>
        <p:nvPicPr>
          <p:cNvPr id="703" name="Shape 703"/>
          <p:cNvPicPr preferRelativeResize="0"/>
          <p:nvPr/>
        </p:nvPicPr>
        <p:blipFill rotWithShape="1">
          <a:blip r:embed="rId4">
            <a:alphaModFix/>
          </a:blip>
          <a:srcRect/>
          <a:stretch/>
        </p:blipFill>
        <p:spPr>
          <a:xfrm>
            <a:off x="3355975" y="3810001"/>
            <a:ext cx="5370512" cy="2101849"/>
          </a:xfrm>
          <a:prstGeom prst="rect">
            <a:avLst/>
          </a:prstGeom>
          <a:noFill/>
          <a:ln>
            <a:noFill/>
          </a:ln>
        </p:spPr>
      </p:pic>
      <p:sp>
        <p:nvSpPr>
          <p:cNvPr id="704" name="Shape 70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705" name="Shape 705"/>
          <p:cNvSpPr txBox="1"/>
          <p:nvPr/>
        </p:nvSpPr>
        <p:spPr>
          <a:xfrm>
            <a:off x="3260725" y="3440112"/>
            <a:ext cx="1243012"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a:t>
            </a:r>
          </a:p>
        </p:txBody>
      </p:sp>
      <p:cxnSp>
        <p:nvCxnSpPr>
          <p:cNvPr id="706" name="Shape 706"/>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707" name="Shape 707"/>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708" name="Shape 70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
        <p:nvSpPr>
          <p:cNvPr id="15" name="5-Point Star 14"/>
          <p:cNvSpPr/>
          <p:nvPr/>
        </p:nvSpPr>
        <p:spPr>
          <a:xfrm>
            <a:off x="11496600" y="179512"/>
            <a:ext cx="432048" cy="432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cxnSp>
        <p:nvCxnSpPr>
          <p:cNvPr id="713" name="Shape 713"/>
          <p:cNvCxnSpPr/>
          <p:nvPr/>
        </p:nvCxnSpPr>
        <p:spPr>
          <a:xfrm>
            <a:off x="3276600" y="3505200"/>
            <a:ext cx="5638800" cy="0"/>
          </a:xfrm>
          <a:prstGeom prst="straightConnector1">
            <a:avLst/>
          </a:prstGeom>
          <a:noFill/>
          <a:ln w="12700" cap="rnd" cmpd="sng">
            <a:solidFill>
              <a:schemeClr val="dk1"/>
            </a:solidFill>
            <a:prstDash val="solid"/>
            <a:miter/>
            <a:headEnd type="none" w="med" len="med"/>
            <a:tailEnd type="none" w="med" len="med"/>
          </a:ln>
        </p:spPr>
      </p:cxnSp>
      <p:sp>
        <p:nvSpPr>
          <p:cNvPr id="714" name="Shape 714"/>
          <p:cNvSpPr txBox="1"/>
          <p:nvPr/>
        </p:nvSpPr>
        <p:spPr>
          <a:xfrm>
            <a:off x="923544" y="3419856"/>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16" name="Shape 716"/>
          <p:cNvSpPr txBox="1"/>
          <p:nvPr/>
        </p:nvSpPr>
        <p:spPr>
          <a:xfrm>
            <a:off x="3276600" y="12954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717" name="Shape 717"/>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Functional Model</a:t>
            </a:r>
          </a:p>
        </p:txBody>
      </p:sp>
      <p:sp>
        <p:nvSpPr>
          <p:cNvPr id="718" name="Shape 718"/>
          <p:cNvSpPr txBox="1"/>
          <p:nvPr/>
        </p:nvSpPr>
        <p:spPr>
          <a:xfrm>
            <a:off x="3260725" y="58023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pic>
        <p:nvPicPr>
          <p:cNvPr id="719" name="Shape 719"/>
          <p:cNvPicPr preferRelativeResize="0"/>
          <p:nvPr/>
        </p:nvPicPr>
        <p:blipFill rotWithShape="1">
          <a:blip r:embed="rId3">
            <a:alphaModFix/>
          </a:blip>
          <a:srcRect/>
          <a:stretch/>
        </p:blipFill>
        <p:spPr>
          <a:xfrm>
            <a:off x="1879360" y="1295401"/>
            <a:ext cx="7745574" cy="1938337"/>
          </a:xfrm>
          <a:prstGeom prst="rect">
            <a:avLst/>
          </a:prstGeom>
          <a:noFill/>
          <a:ln>
            <a:noFill/>
          </a:ln>
        </p:spPr>
      </p:pic>
      <p:sp>
        <p:nvSpPr>
          <p:cNvPr id="721" name="Shape 721"/>
          <p:cNvSpPr txBox="1"/>
          <p:nvPr/>
        </p:nvSpPr>
        <p:spPr>
          <a:xfrm>
            <a:off x="1487424" y="3962401"/>
            <a:ext cx="8421073" cy="4956747"/>
          </a:xfrm>
          <a:prstGeom prst="rect">
            <a:avLst/>
          </a:prstGeom>
          <a:noFill/>
          <a:ln>
            <a:noFill/>
          </a:ln>
        </p:spPr>
        <p:txBody>
          <a:bodyPr lIns="91425" tIns="45700" rIns="91425" bIns="45700" anchor="t" anchorCtr="0">
            <a:noAutofit/>
          </a:bodyPr>
          <a:lstStyle/>
          <a:p>
            <a:pPr marL="457200" indent="-457200">
              <a:buClr>
                <a:schemeClr val="dk1"/>
              </a:buClr>
              <a:buSzPct val="100000"/>
              <a:buFont typeface="+mj-lt"/>
              <a:buAutoNum type="arabicPeriod"/>
            </a:pPr>
            <a:r>
              <a:rPr lang="en-US" sz="2000" b="1" dirty="0">
                <a:solidFill>
                  <a:srgbClr val="669900"/>
                </a:solidFill>
                <a:latin typeface="Candara" panose="020E0502030303020204" pitchFamily="34" charset="0"/>
              </a:rPr>
              <a:t> Configuration management</a:t>
            </a:r>
          </a:p>
          <a:p>
            <a:pPr marL="457200" lvl="1">
              <a:buClr>
                <a:schemeClr val="dk1"/>
              </a:buClr>
              <a:buSzPct val="100000"/>
              <a:buFont typeface="Arial"/>
              <a:buChar char="•"/>
            </a:pPr>
            <a:r>
              <a:rPr lang="en-US" sz="2000" dirty="0">
                <a:solidFill>
                  <a:schemeClr val="dk1"/>
                </a:solidFill>
                <a:latin typeface="Candara" panose="020E0502030303020204" pitchFamily="34" charset="0"/>
              </a:rPr>
              <a:t> Set and change network </a:t>
            </a:r>
            <a:r>
              <a:rPr lang="en-US" sz="2000" dirty="0" smtClean="0">
                <a:solidFill>
                  <a:schemeClr val="dk1"/>
                </a:solidFill>
                <a:latin typeface="Candara" panose="020E0502030303020204" pitchFamily="34" charset="0"/>
              </a:rPr>
              <a:t>configuration component </a:t>
            </a:r>
            <a:r>
              <a:rPr lang="en-US" sz="2000" dirty="0">
                <a:solidFill>
                  <a:schemeClr val="dk1"/>
                </a:solidFill>
                <a:latin typeface="Candara" panose="020E0502030303020204" pitchFamily="34" charset="0"/>
              </a:rPr>
              <a:t>parameters</a:t>
            </a:r>
          </a:p>
          <a:p>
            <a:pPr marL="457200" lvl="1">
              <a:buClr>
                <a:schemeClr val="dk1"/>
              </a:buClr>
              <a:buSzPct val="100000"/>
              <a:buFont typeface="Arial"/>
              <a:buChar char="•"/>
            </a:pPr>
            <a:r>
              <a:rPr lang="en-US" sz="2000" dirty="0">
                <a:solidFill>
                  <a:schemeClr val="dk1"/>
                </a:solidFill>
                <a:latin typeface="Candara" panose="020E0502030303020204" pitchFamily="34" charset="0"/>
              </a:rPr>
              <a:t> Set up alarm thresholds</a:t>
            </a:r>
          </a:p>
          <a:p>
            <a:pPr marL="457200" indent="-457200">
              <a:buClr>
                <a:schemeClr val="dk1"/>
              </a:buClr>
              <a:buSzPct val="100000"/>
              <a:buFont typeface="+mj-lt"/>
              <a:buAutoNum type="arabicPeriod"/>
            </a:pPr>
            <a:r>
              <a:rPr lang="en-US" sz="2000" b="1" dirty="0">
                <a:solidFill>
                  <a:srgbClr val="669900"/>
                </a:solidFill>
                <a:latin typeface="Candara" panose="020E0502030303020204" pitchFamily="34" charset="0"/>
              </a:rPr>
              <a:t> Fault management</a:t>
            </a:r>
          </a:p>
          <a:p>
            <a:pPr marL="457200" lvl="1">
              <a:buClr>
                <a:schemeClr val="dk1"/>
              </a:buClr>
              <a:buSzPct val="100000"/>
              <a:buFont typeface="Arial"/>
              <a:buChar char="•"/>
            </a:pPr>
            <a:r>
              <a:rPr lang="en-US" sz="2000" dirty="0">
                <a:solidFill>
                  <a:schemeClr val="dk1"/>
                </a:solidFill>
                <a:latin typeface="Candara" panose="020E0502030303020204" pitchFamily="34" charset="0"/>
              </a:rPr>
              <a:t> Detection and isolation of failures in network</a:t>
            </a:r>
          </a:p>
          <a:p>
            <a:pPr marL="457200" lvl="1">
              <a:buClr>
                <a:schemeClr val="dk1"/>
              </a:buClr>
              <a:buSzPct val="100000"/>
              <a:buFont typeface="Arial"/>
              <a:buChar char="•"/>
            </a:pPr>
            <a:r>
              <a:rPr lang="en-US" sz="2000" dirty="0">
                <a:solidFill>
                  <a:schemeClr val="dk1"/>
                </a:solidFill>
                <a:latin typeface="Candara" panose="020E0502030303020204" pitchFamily="34" charset="0"/>
              </a:rPr>
              <a:t> Trouble ticket administration</a:t>
            </a:r>
          </a:p>
          <a:p>
            <a:pPr marL="457200" indent="-457200">
              <a:buClr>
                <a:schemeClr val="dk1"/>
              </a:buClr>
              <a:buSzPct val="100000"/>
              <a:buFont typeface="+mj-lt"/>
              <a:buAutoNum type="arabicPeriod"/>
            </a:pPr>
            <a:r>
              <a:rPr lang="en-US" sz="2000" b="1" dirty="0">
                <a:solidFill>
                  <a:srgbClr val="669900"/>
                </a:solidFill>
                <a:latin typeface="Candara" panose="020E0502030303020204" pitchFamily="34" charset="0"/>
              </a:rPr>
              <a:t> Performance management</a:t>
            </a:r>
          </a:p>
          <a:p>
            <a:pPr marL="457200" lvl="1">
              <a:buClr>
                <a:schemeClr val="dk1"/>
              </a:buClr>
              <a:buSzPct val="100000"/>
              <a:buFont typeface="Arial"/>
              <a:buChar char="•"/>
            </a:pPr>
            <a:r>
              <a:rPr lang="en-US" sz="2000" dirty="0">
                <a:solidFill>
                  <a:schemeClr val="dk1"/>
                </a:solidFill>
                <a:latin typeface="Candara" panose="020E0502030303020204" pitchFamily="34" charset="0"/>
              </a:rPr>
              <a:t> Monitor performance of network</a:t>
            </a:r>
          </a:p>
          <a:p>
            <a:pPr marL="457200" indent="-457200">
              <a:buClr>
                <a:schemeClr val="dk1"/>
              </a:buClr>
              <a:buSzPct val="100000"/>
              <a:buFont typeface="+mj-lt"/>
              <a:buAutoNum type="arabicPeriod"/>
            </a:pPr>
            <a:r>
              <a:rPr lang="en-US" sz="2000" b="1" dirty="0">
                <a:solidFill>
                  <a:srgbClr val="669900"/>
                </a:solidFill>
                <a:latin typeface="Candara" panose="020E0502030303020204" pitchFamily="34" charset="0"/>
              </a:rPr>
              <a:t> Security management</a:t>
            </a:r>
          </a:p>
          <a:p>
            <a:pPr marL="457200" lvl="1">
              <a:buClr>
                <a:schemeClr val="dk1"/>
              </a:buClr>
              <a:buSzPct val="100000"/>
              <a:buFont typeface="Arial"/>
              <a:buChar char="•"/>
            </a:pPr>
            <a:r>
              <a:rPr lang="en-US" sz="2000" dirty="0">
                <a:solidFill>
                  <a:schemeClr val="dk1"/>
                </a:solidFill>
                <a:latin typeface="Candara" panose="020E0502030303020204" pitchFamily="34" charset="0"/>
              </a:rPr>
              <a:t> Authentication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Authorization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Encryption</a:t>
            </a:r>
          </a:p>
          <a:p>
            <a:pPr marL="457200" indent="-457200">
              <a:buClr>
                <a:schemeClr val="dk1"/>
              </a:buClr>
              <a:buSzPct val="100000"/>
              <a:buFont typeface="+mj-lt"/>
              <a:buAutoNum type="arabicPeriod"/>
            </a:pPr>
            <a:r>
              <a:rPr lang="en-US" sz="2000" b="1" dirty="0">
                <a:solidFill>
                  <a:srgbClr val="669900"/>
                </a:solidFill>
                <a:latin typeface="Candara" panose="020E0502030303020204" pitchFamily="34" charset="0"/>
              </a:rPr>
              <a:t> Accounting management</a:t>
            </a:r>
          </a:p>
          <a:p>
            <a:pPr marL="457200" lvl="1">
              <a:buClr>
                <a:schemeClr val="dk1"/>
              </a:buClr>
              <a:buSzPct val="100000"/>
              <a:buFont typeface="Arial"/>
              <a:buChar char="•"/>
            </a:pPr>
            <a:r>
              <a:rPr lang="en-US" sz="2000" dirty="0">
                <a:solidFill>
                  <a:schemeClr val="dk1"/>
                </a:solidFill>
                <a:latin typeface="Candara" panose="020E0502030303020204" pitchFamily="34" charset="0"/>
              </a:rPr>
              <a:t> Functional accounting of network usage</a:t>
            </a:r>
          </a:p>
        </p:txBody>
      </p:sp>
      <p:cxnSp>
        <p:nvCxnSpPr>
          <p:cNvPr id="722" name="Shape 722"/>
          <p:cNvCxnSpPr/>
          <p:nvPr/>
        </p:nvCxnSpPr>
        <p:spPr>
          <a:xfrm>
            <a:off x="3200400" y="558800"/>
            <a:ext cx="5638800" cy="0"/>
          </a:xfrm>
          <a:prstGeom prst="straightConnector1">
            <a:avLst/>
          </a:prstGeom>
          <a:noFill/>
          <a:ln w="12700" cap="rnd" cmpd="sng">
            <a:solidFill>
              <a:schemeClr val="dk1"/>
            </a:solidFill>
            <a:prstDash val="solid"/>
            <a:miter/>
            <a:headEnd type="none" w="med" len="med"/>
            <a:tailEnd type="none" w="med" len="med"/>
          </a:ln>
        </p:spPr>
      </p:cxnSp>
      <p:sp>
        <p:nvSpPr>
          <p:cNvPr id="723" name="Shape 723"/>
          <p:cNvSpPr txBox="1"/>
          <p:nvPr/>
        </p:nvSpPr>
        <p:spPr>
          <a:xfrm>
            <a:off x="3200401" y="2286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3	                     Basic Foundations:  Standards, Models, and Language</a:t>
            </a:r>
          </a:p>
        </p:txBody>
      </p:sp>
      <p:sp>
        <p:nvSpPr>
          <p:cNvPr id="11" name="5-Point Star 10"/>
          <p:cNvSpPr/>
          <p:nvPr/>
        </p:nvSpPr>
        <p:spPr>
          <a:xfrm>
            <a:off x="10769600" y="179512"/>
            <a:ext cx="1159048" cy="115904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Rectangle 1"/>
          <p:cNvSpPr/>
          <p:nvPr/>
        </p:nvSpPr>
        <p:spPr>
          <a:xfrm>
            <a:off x="136698" y="906816"/>
            <a:ext cx="3610284" cy="307777"/>
          </a:xfrm>
          <a:prstGeom prst="rect">
            <a:avLst/>
          </a:prstGeom>
        </p:spPr>
        <p:txBody>
          <a:bodyPr wrap="none">
            <a:spAutoFit/>
          </a:bodyPr>
          <a:lstStyle/>
          <a:p>
            <a:r>
              <a:rPr lang="en-US" b="1" dirty="0">
                <a:solidFill>
                  <a:srgbClr val="C00000"/>
                </a:solidFill>
                <a:latin typeface="Candara" panose="020E0502030303020204" pitchFamily="34" charset="0"/>
              </a:rPr>
              <a:t>Discuss the five areas of functions of </a:t>
            </a:r>
            <a:r>
              <a:rPr lang="en-US" b="1" dirty="0" smtClean="0">
                <a:solidFill>
                  <a:srgbClr val="C00000"/>
                </a:solidFill>
                <a:latin typeface="Candara" panose="020E0502030303020204" pitchFamily="34" charset="0"/>
              </a:rPr>
              <a:t>SNMP ?</a:t>
            </a:r>
            <a:endParaRPr lang="ar-SA" b="1" dirty="0">
              <a:solidFill>
                <a:srgbClr val="C00000"/>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1" y="325120"/>
            <a:ext cx="11744960" cy="5469702"/>
          </a:xfrm>
          <a:prstGeom prst="rect">
            <a:avLst/>
          </a:prstGeom>
          <a:noFill/>
        </p:spPr>
        <p:txBody>
          <a:bodyPr wrap="square" rtlCol="0">
            <a:spAutoFit/>
          </a:bodyPr>
          <a:lstStyle/>
          <a:p>
            <a:r>
              <a:rPr lang="en-US" sz="2400" b="1" dirty="0"/>
              <a:t>Discussion </a:t>
            </a:r>
            <a:r>
              <a:rPr lang="en-US" sz="2400" b="1" dirty="0" smtClean="0"/>
              <a:t>Board:</a:t>
            </a:r>
            <a:endParaRPr lang="en-US" sz="2400" dirty="0" smtClean="0">
              <a:latin typeface="Candara" panose="020E0502030303020204" pitchFamily="34" charset="0"/>
            </a:endParaRPr>
          </a:p>
          <a:p>
            <a:r>
              <a:rPr lang="en-US" sz="2400" dirty="0">
                <a:latin typeface="Candara" panose="020E0502030303020204" pitchFamily="34" charset="0"/>
              </a:rPr>
              <a:t>You are establishing a small company with your network managed by a network management system. Give an example of each of the </a:t>
            </a:r>
            <a:r>
              <a:rPr lang="en-US" sz="2400" b="1" dirty="0">
                <a:solidFill>
                  <a:srgbClr val="C00000"/>
                </a:solidFill>
                <a:latin typeface="Candara" panose="020E0502030303020204" pitchFamily="34" charset="0"/>
              </a:rPr>
              <a:t>five functional applications </a:t>
            </a:r>
            <a:r>
              <a:rPr lang="en-US" sz="2400" dirty="0">
                <a:latin typeface="Candara" panose="020E0502030303020204" pitchFamily="34" charset="0"/>
              </a:rPr>
              <a:t>that you would implement.</a:t>
            </a:r>
          </a:p>
          <a:p>
            <a:endParaRPr lang="en-US" sz="2400" dirty="0" smtClean="0">
              <a:latin typeface="Candara" panose="020E0502030303020204" pitchFamily="34" charset="0"/>
            </a:endParaRPr>
          </a:p>
          <a:p>
            <a:pPr marL="342900" lvl="0" indent="-342900">
              <a:lnSpc>
                <a:spcPct val="107000"/>
              </a:lnSpc>
              <a:buFont typeface="+mj-lt"/>
              <a:buAutoNum type="arabicPeriod"/>
            </a:pPr>
            <a:r>
              <a:rPr lang="en-US" sz="2400" b="1" dirty="0">
                <a:solidFill>
                  <a:srgbClr val="548235"/>
                </a:solidFill>
                <a:latin typeface="Candara" panose="020E0502030303020204" pitchFamily="34" charset="0"/>
                <a:ea typeface="Calibri" panose="020F0502020204030204" pitchFamily="34" charset="0"/>
                <a:cs typeface="Arial" panose="020B0604020202020204" pitchFamily="34" charset="0"/>
              </a:rPr>
              <a:t>Configuration Management</a:t>
            </a:r>
            <a:r>
              <a:rPr lang="en-US" sz="2400" dirty="0">
                <a:latin typeface="Candara" panose="020E0502030303020204" pitchFamily="34" charset="0"/>
                <a:ea typeface="Calibri" panose="020F0502020204030204" pitchFamily="34" charset="0"/>
                <a:cs typeface="Arial" panose="020B0604020202020204" pitchFamily="34" charset="0"/>
              </a:rPr>
              <a:t>: Set the IP address and system description identify components, set up subnets, links to external network, etc</a:t>
            </a:r>
            <a:r>
              <a:rPr lang="en-US" sz="2400" dirty="0" smtClean="0">
                <a:latin typeface="Candara" panose="020E0502030303020204" pitchFamily="34"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400" b="1" dirty="0">
                <a:solidFill>
                  <a:srgbClr val="548235"/>
                </a:solidFill>
                <a:latin typeface="Candara" panose="020E0502030303020204" pitchFamily="34" charset="0"/>
                <a:ea typeface="Calibri" panose="020F0502020204030204" pitchFamily="34" charset="0"/>
                <a:cs typeface="Arial" panose="020B0604020202020204" pitchFamily="34" charset="0"/>
              </a:rPr>
              <a:t>Fault Management</a:t>
            </a:r>
            <a:r>
              <a:rPr lang="en-US" sz="2400" dirty="0">
                <a:latin typeface="Candara" panose="020E0502030303020204" pitchFamily="34" charset="0"/>
                <a:ea typeface="Calibri" panose="020F0502020204030204" pitchFamily="34" charset="0"/>
                <a:cs typeface="Arial" panose="020B0604020202020204" pitchFamily="34" charset="0"/>
              </a:rPr>
              <a:t>: Component failures, network alarms, etc</a:t>
            </a:r>
            <a:r>
              <a:rPr lang="en-US" sz="2400" dirty="0" smtClean="0">
                <a:latin typeface="Candara" panose="020E0502030303020204" pitchFamily="34"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400" b="1" dirty="0">
                <a:solidFill>
                  <a:srgbClr val="548235"/>
                </a:solidFill>
                <a:latin typeface="Candara" panose="020E0502030303020204" pitchFamily="34" charset="0"/>
                <a:ea typeface="Calibri" panose="020F0502020204030204" pitchFamily="34" charset="0"/>
                <a:cs typeface="Arial" panose="020B0604020202020204" pitchFamily="34" charset="0"/>
              </a:rPr>
              <a:t>Performance Management</a:t>
            </a:r>
            <a:r>
              <a:rPr lang="en-US" sz="2400" dirty="0">
                <a:latin typeface="Candara" panose="020E0502030303020204" pitchFamily="34" charset="0"/>
                <a:ea typeface="Calibri" panose="020F0502020204030204" pitchFamily="34" charset="0"/>
                <a:cs typeface="Arial" panose="020B0604020202020204" pitchFamily="34" charset="0"/>
              </a:rPr>
              <a:t>: Traffic on the LANs, packet loss on components and links, traffic delay</a:t>
            </a:r>
            <a:r>
              <a:rPr lang="en-US" sz="2400" dirty="0" smtClean="0">
                <a:latin typeface="Candara" panose="020E0502030303020204" pitchFamily="34"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400" b="1" dirty="0">
                <a:solidFill>
                  <a:srgbClr val="548235"/>
                </a:solidFill>
                <a:latin typeface="Candara" panose="020E0502030303020204" pitchFamily="34" charset="0"/>
                <a:ea typeface="Calibri" panose="020F0502020204030204" pitchFamily="34" charset="0"/>
                <a:cs typeface="Arial" panose="020B0604020202020204" pitchFamily="34" charset="0"/>
              </a:rPr>
              <a:t>Security Management</a:t>
            </a:r>
            <a:r>
              <a:rPr lang="en-US" sz="2400" dirty="0">
                <a:latin typeface="Candara" panose="020E0502030303020204" pitchFamily="34" charset="0"/>
                <a:ea typeface="Calibri" panose="020F0502020204030204" pitchFamily="34" charset="0"/>
                <a:cs typeface="Arial" panose="020B0604020202020204" pitchFamily="34" charset="0"/>
              </a:rPr>
              <a:t>: Set up security parameters, password and other security administration, security break-ins, etc</a:t>
            </a:r>
            <a:r>
              <a:rPr lang="en-US" sz="2400" dirty="0" smtClean="0">
                <a:latin typeface="Candara" panose="020E0502030303020204" pitchFamily="34"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400" b="1" dirty="0">
                <a:solidFill>
                  <a:srgbClr val="548235"/>
                </a:solidFill>
                <a:latin typeface="Candara" panose="020E0502030303020204" pitchFamily="34" charset="0"/>
                <a:ea typeface="Calibri" panose="020F0502020204030204" pitchFamily="34" charset="0"/>
                <a:cs typeface="Arial" panose="020B0604020202020204" pitchFamily="34" charset="0"/>
              </a:rPr>
              <a:t>Account Management</a:t>
            </a:r>
            <a:r>
              <a:rPr lang="en-US" sz="2400" dirty="0">
                <a:latin typeface="Candara" panose="020E0502030303020204" pitchFamily="34" charset="0"/>
                <a:ea typeface="Calibri" panose="020F0502020204030204" pitchFamily="34" charset="0"/>
                <a:cs typeface="Arial" panose="020B0604020202020204" pitchFamily="34" charset="0"/>
              </a:rPr>
              <a:t>: Utilization of the network resources by different users.</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latin typeface="Candara" panose="020E0502030303020204" pitchFamily="34" charset="0"/>
            </a:endParaRPr>
          </a:p>
        </p:txBody>
      </p:sp>
    </p:spTree>
    <p:extLst>
      <p:ext uri="{BB962C8B-B14F-4D97-AF65-F5344CB8AC3E}">
        <p14:creationId xmlns:p14="http://schemas.microsoft.com/office/powerpoint/2010/main" val="96387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8" y="121920"/>
            <a:ext cx="6633547" cy="461665"/>
          </a:xfrm>
          <a:prstGeom prst="rect">
            <a:avLst/>
          </a:prstGeom>
          <a:noFill/>
        </p:spPr>
        <p:txBody>
          <a:bodyPr wrap="none" rtlCol="1">
            <a:spAutoFit/>
          </a:bodyPr>
          <a:lstStyle/>
          <a:p>
            <a:r>
              <a:rPr lang="en-US" sz="2400" b="1" dirty="0">
                <a:solidFill>
                  <a:srgbClr val="0070C0"/>
                </a:solidFill>
              </a:rPr>
              <a:t>3.1 NETWORK MANAGEMENT </a:t>
            </a:r>
            <a:r>
              <a:rPr lang="en-US" sz="2400" b="1" dirty="0">
                <a:solidFill>
                  <a:srgbClr val="CC9900"/>
                </a:solidFill>
                <a:effectLst>
                  <a:outerShdw blurRad="38100" dist="38100" dir="2700000" algn="tl">
                    <a:srgbClr val="000000">
                      <a:alpha val="43137"/>
                    </a:srgbClr>
                  </a:outerShdw>
                </a:effectLst>
              </a:rPr>
              <a:t>STANDARDS</a:t>
            </a:r>
            <a:endParaRPr lang="ar-SA" sz="2400" b="1" dirty="0">
              <a:solidFill>
                <a:srgbClr val="CC9900"/>
              </a:solidFill>
              <a:effectLst>
                <a:outerShdw blurRad="38100" dist="38100" dir="2700000" algn="tl">
                  <a:srgbClr val="000000">
                    <a:alpha val="43137"/>
                  </a:srgbClr>
                </a:outerShdw>
              </a:effectLst>
            </a:endParaRPr>
          </a:p>
        </p:txBody>
      </p:sp>
      <p:sp>
        <p:nvSpPr>
          <p:cNvPr id="3" name="TextBox 2"/>
          <p:cNvSpPr txBox="1"/>
          <p:nvPr/>
        </p:nvSpPr>
        <p:spPr>
          <a:xfrm>
            <a:off x="97536" y="1316736"/>
            <a:ext cx="11962659" cy="7478970"/>
          </a:xfrm>
          <a:prstGeom prst="rect">
            <a:avLst/>
          </a:prstGeom>
          <a:noFill/>
        </p:spPr>
        <p:txBody>
          <a:bodyPr wrap="square" rtlCol="1">
            <a:spAutoFit/>
          </a:bodyPr>
          <a:lstStyle/>
          <a:p>
            <a:pPr>
              <a:spcAft>
                <a:spcPts val="1200"/>
              </a:spcAft>
            </a:pPr>
            <a:r>
              <a:rPr lang="en-US" sz="2000" dirty="0">
                <a:latin typeface="Candara" panose="020E0502030303020204" pitchFamily="34" charset="0"/>
              </a:rPr>
              <a:t>There are several network management standards that are in use </a:t>
            </a:r>
            <a:r>
              <a:rPr lang="en-US" sz="2000" dirty="0" smtClean="0">
                <a:latin typeface="Candara" panose="020E0502030303020204" pitchFamily="34" charset="0"/>
              </a:rPr>
              <a:t>today. </a:t>
            </a:r>
          </a:p>
          <a:p>
            <a:pPr>
              <a:spcAft>
                <a:spcPts val="1200"/>
              </a:spcAft>
            </a:pPr>
            <a:r>
              <a:rPr lang="en-US" sz="2000" b="1" dirty="0" smtClean="0">
                <a:latin typeface="Candara" panose="020E0502030303020204" pitchFamily="34" charset="0"/>
              </a:rPr>
              <a:t>Table </a:t>
            </a:r>
            <a:r>
              <a:rPr lang="en-US" sz="2000" b="1" dirty="0">
                <a:latin typeface="Candara" panose="020E0502030303020204" pitchFamily="34" charset="0"/>
              </a:rPr>
              <a:t>3.1 </a:t>
            </a:r>
            <a:r>
              <a:rPr lang="en-US" sz="2000" dirty="0">
                <a:latin typeface="Candara" panose="020E0502030303020204" pitchFamily="34" charset="0"/>
              </a:rPr>
              <a:t>lists </a:t>
            </a:r>
            <a:r>
              <a:rPr lang="en-US" sz="2000" b="1" dirty="0">
                <a:latin typeface="Candara" panose="020E0502030303020204" pitchFamily="34" charset="0"/>
              </a:rPr>
              <a:t>four standards</a:t>
            </a:r>
            <a:r>
              <a:rPr lang="en-US" sz="2000" dirty="0">
                <a:latin typeface="Candara" panose="020E0502030303020204" pitchFamily="34" charset="0"/>
              </a:rPr>
              <a:t>, along with a </a:t>
            </a:r>
            <a:r>
              <a:rPr lang="en-US" sz="2000" b="1" dirty="0">
                <a:latin typeface="Candara" panose="020E0502030303020204" pitchFamily="34" charset="0"/>
              </a:rPr>
              <a:t>fifth</a:t>
            </a:r>
            <a:r>
              <a:rPr lang="en-US" sz="2000" dirty="0">
                <a:latin typeface="Candara" panose="020E0502030303020204" pitchFamily="34" charset="0"/>
              </a:rPr>
              <a:t> class based on emerging technologies, and </a:t>
            </a:r>
            <a:r>
              <a:rPr lang="en-US" sz="2000" dirty="0" smtClean="0">
                <a:latin typeface="Candara" panose="020E0502030303020204" pitchFamily="34" charset="0"/>
              </a:rPr>
              <a:t>their salient </a:t>
            </a:r>
            <a:r>
              <a:rPr lang="en-US" sz="2000" dirty="0">
                <a:latin typeface="Candara" panose="020E0502030303020204" pitchFamily="34" charset="0"/>
              </a:rPr>
              <a:t>points. </a:t>
            </a:r>
            <a:endParaRPr lang="en-US" sz="2000" dirty="0" smtClean="0">
              <a:latin typeface="Candara" panose="020E0502030303020204" pitchFamily="34" charset="0"/>
            </a:endParaRPr>
          </a:p>
          <a:p>
            <a:pPr>
              <a:spcAft>
                <a:spcPts val="1200"/>
              </a:spcAft>
            </a:pPr>
            <a:r>
              <a:rPr lang="en-US" sz="2000" dirty="0" smtClean="0">
                <a:latin typeface="Candara" panose="020E0502030303020204" pitchFamily="34" charset="0"/>
              </a:rPr>
              <a:t>The four </a:t>
            </a:r>
            <a:r>
              <a:rPr lang="en-US" sz="2000" dirty="0">
                <a:latin typeface="Candara" panose="020E0502030303020204" pitchFamily="34" charset="0"/>
              </a:rPr>
              <a:t>are the </a:t>
            </a:r>
            <a:r>
              <a:rPr lang="en-US" sz="2000" b="1" dirty="0">
                <a:solidFill>
                  <a:srgbClr val="669900"/>
                </a:solidFill>
                <a:latin typeface="Candara" panose="020E0502030303020204" pitchFamily="34" charset="0"/>
              </a:rPr>
              <a:t>OSI model</a:t>
            </a:r>
            <a:r>
              <a:rPr lang="en-US" sz="2000" dirty="0">
                <a:latin typeface="Candara" panose="020E0502030303020204" pitchFamily="34" charset="0"/>
              </a:rPr>
              <a:t>, the </a:t>
            </a:r>
            <a:r>
              <a:rPr lang="en-US" sz="2000" b="1" dirty="0">
                <a:solidFill>
                  <a:srgbClr val="669900"/>
                </a:solidFill>
                <a:latin typeface="Candara" panose="020E0502030303020204" pitchFamily="34" charset="0"/>
              </a:rPr>
              <a:t>Internet model</a:t>
            </a:r>
            <a:r>
              <a:rPr lang="en-US" sz="2000" dirty="0">
                <a:latin typeface="Candara" panose="020E0502030303020204" pitchFamily="34" charset="0"/>
              </a:rPr>
              <a:t>, </a:t>
            </a:r>
            <a:r>
              <a:rPr lang="en-US" sz="2000" b="1" dirty="0">
                <a:solidFill>
                  <a:srgbClr val="669900"/>
                </a:solidFill>
                <a:latin typeface="Candara" panose="020E0502030303020204" pitchFamily="34" charset="0"/>
              </a:rPr>
              <a:t>TMN</a:t>
            </a:r>
            <a:r>
              <a:rPr lang="en-US" sz="2000" dirty="0">
                <a:latin typeface="Candara" panose="020E0502030303020204" pitchFamily="34" charset="0"/>
              </a:rPr>
              <a:t>, and </a:t>
            </a:r>
            <a:r>
              <a:rPr lang="en-US" sz="2000" b="1" dirty="0">
                <a:solidFill>
                  <a:srgbClr val="669900"/>
                </a:solidFill>
                <a:latin typeface="Candara" panose="020E0502030303020204" pitchFamily="34" charset="0"/>
              </a:rPr>
              <a:t>IEEE</a:t>
            </a:r>
            <a:r>
              <a:rPr lang="en-US" sz="2000" dirty="0">
                <a:latin typeface="Candara" panose="020E0502030303020204" pitchFamily="34" charset="0"/>
              </a:rPr>
              <a:t> LAN/MAN</a:t>
            </a:r>
            <a:r>
              <a:rPr lang="en-US" sz="2000" dirty="0" smtClean="0">
                <a:latin typeface="Candara" panose="020E0502030303020204" pitchFamily="34" charset="0"/>
              </a:rPr>
              <a:t>. </a:t>
            </a:r>
          </a:p>
          <a:p>
            <a:pPr>
              <a:spcAft>
                <a:spcPts val="1200"/>
              </a:spcAft>
            </a:pPr>
            <a:r>
              <a:rPr lang="en-US" sz="2000" b="1" dirty="0" smtClean="0">
                <a:solidFill>
                  <a:srgbClr val="0070C0"/>
                </a:solidFill>
                <a:latin typeface="Candara" panose="020E0502030303020204" pitchFamily="34" charset="0"/>
              </a:rPr>
              <a:t>Open</a:t>
            </a:r>
            <a:r>
              <a:rPr lang="en-US" sz="2000" b="1" dirty="0" smtClean="0">
                <a:latin typeface="Candara" panose="020E0502030303020204" pitchFamily="34" charset="0"/>
              </a:rPr>
              <a:t> </a:t>
            </a:r>
            <a:r>
              <a:rPr lang="en-US" sz="2000" b="1" dirty="0">
                <a:solidFill>
                  <a:srgbClr val="0070C0"/>
                </a:solidFill>
                <a:latin typeface="Candara" panose="020E0502030303020204" pitchFamily="34" charset="0"/>
              </a:rPr>
              <a:t>System Interconnection</a:t>
            </a:r>
            <a:r>
              <a:rPr lang="en-US" sz="2000" dirty="0">
                <a:latin typeface="Candara" panose="020E0502030303020204" pitchFamily="34" charset="0"/>
              </a:rPr>
              <a:t> (</a:t>
            </a:r>
            <a:r>
              <a:rPr lang="en-US" sz="2000" b="1" dirty="0">
                <a:solidFill>
                  <a:srgbClr val="0070C0"/>
                </a:solidFill>
                <a:latin typeface="Candara" panose="020E0502030303020204" pitchFamily="34" charset="0"/>
              </a:rPr>
              <a:t>OSI</a:t>
            </a:r>
            <a:r>
              <a:rPr lang="en-US" sz="2000" dirty="0">
                <a:latin typeface="Candara" panose="020E0502030303020204" pitchFamily="34" charset="0"/>
              </a:rPr>
              <a:t>) </a:t>
            </a:r>
            <a:r>
              <a:rPr lang="en-US" sz="2000" b="1" dirty="0">
                <a:latin typeface="Candara" panose="020E0502030303020204" pitchFamily="34" charset="0"/>
              </a:rPr>
              <a:t>management standard</a:t>
            </a:r>
            <a:r>
              <a:rPr lang="en-US" sz="2000" dirty="0">
                <a:latin typeface="Candara" panose="020E0502030303020204" pitchFamily="34" charset="0"/>
              </a:rPr>
              <a:t>, is the standard adopted by the </a:t>
            </a:r>
            <a:r>
              <a:rPr lang="en-US" sz="2000" dirty="0" smtClean="0">
                <a:latin typeface="Candara" panose="020E0502030303020204" pitchFamily="34" charset="0"/>
              </a:rPr>
              <a:t>International Standards </a:t>
            </a:r>
            <a:r>
              <a:rPr lang="en-US" sz="2000" dirty="0">
                <a:latin typeface="Candara" panose="020E0502030303020204" pitchFamily="34" charset="0"/>
              </a:rPr>
              <a:t>Organization (</a:t>
            </a:r>
            <a:r>
              <a:rPr lang="en-US" sz="2000" b="1" dirty="0">
                <a:latin typeface="Candara" panose="020E0502030303020204" pitchFamily="34" charset="0"/>
              </a:rPr>
              <a:t>ISO</a:t>
            </a:r>
            <a:r>
              <a:rPr lang="en-US" sz="2000" dirty="0">
                <a:latin typeface="Candara" panose="020E0502030303020204" pitchFamily="34" charset="0"/>
              </a:rPr>
              <a:t>). The </a:t>
            </a:r>
            <a:r>
              <a:rPr lang="en-US" sz="2000" b="1" dirty="0">
                <a:latin typeface="Candara" panose="020E0502030303020204" pitchFamily="34" charset="0"/>
              </a:rPr>
              <a:t>OSI management protocol standard </a:t>
            </a:r>
            <a:r>
              <a:rPr lang="en-US" sz="2000" b="1" dirty="0">
                <a:solidFill>
                  <a:srgbClr val="0070C0"/>
                </a:solidFill>
                <a:latin typeface="Candara" panose="020E0502030303020204" pitchFamily="34" charset="0"/>
              </a:rPr>
              <a:t>is Common Management </a:t>
            </a:r>
            <a:r>
              <a:rPr lang="en-US" sz="2000" b="1" dirty="0" smtClean="0">
                <a:solidFill>
                  <a:srgbClr val="0070C0"/>
                </a:solidFill>
                <a:latin typeface="Candara" panose="020E0502030303020204" pitchFamily="34" charset="0"/>
              </a:rPr>
              <a:t>Information </a:t>
            </a:r>
            <a:r>
              <a:rPr lang="en-US" sz="2000" b="1" dirty="0">
                <a:solidFill>
                  <a:srgbClr val="0070C0"/>
                </a:solidFill>
                <a:latin typeface="Candara" panose="020E0502030303020204" pitchFamily="34" charset="0"/>
              </a:rPr>
              <a:t>Protocol</a:t>
            </a:r>
            <a:r>
              <a:rPr lang="en-US" sz="2000" dirty="0">
                <a:latin typeface="Candara" panose="020E0502030303020204" pitchFamily="34" charset="0"/>
              </a:rPr>
              <a:t> (</a:t>
            </a:r>
            <a:r>
              <a:rPr lang="en-US" sz="2000" b="1" dirty="0">
                <a:solidFill>
                  <a:srgbClr val="0070C0"/>
                </a:solidFill>
                <a:latin typeface="Candara" panose="020E0502030303020204" pitchFamily="34" charset="0"/>
              </a:rPr>
              <a:t>CMIP</a:t>
            </a:r>
            <a:r>
              <a:rPr lang="en-US" sz="2000" dirty="0">
                <a:latin typeface="Candara" panose="020E0502030303020204" pitchFamily="34" charset="0"/>
              </a:rPr>
              <a:t>). The OSI management protocol has </a:t>
            </a:r>
            <a:r>
              <a:rPr lang="en-US" sz="2000" b="1" dirty="0">
                <a:latin typeface="Candara" panose="020E0502030303020204" pitchFamily="34" charset="0"/>
              </a:rPr>
              <a:t>built-in</a:t>
            </a:r>
            <a:r>
              <a:rPr lang="en-US" sz="2000" dirty="0">
                <a:latin typeface="Candara" panose="020E0502030303020204" pitchFamily="34" charset="0"/>
              </a:rPr>
              <a:t> services, </a:t>
            </a:r>
            <a:r>
              <a:rPr lang="en-US" sz="2000" b="1" dirty="0">
                <a:latin typeface="Candara" panose="020E0502030303020204" pitchFamily="34" charset="0"/>
              </a:rPr>
              <a:t>Common </a:t>
            </a:r>
            <a:r>
              <a:rPr lang="en-US" sz="2000" b="1" dirty="0" smtClean="0">
                <a:latin typeface="Candara" panose="020E0502030303020204" pitchFamily="34" charset="0"/>
              </a:rPr>
              <a:t>Management Information </a:t>
            </a:r>
            <a:r>
              <a:rPr lang="en-US" sz="2000" b="1" dirty="0">
                <a:latin typeface="Candara" panose="020E0502030303020204" pitchFamily="34" charset="0"/>
              </a:rPr>
              <a:t>Service</a:t>
            </a:r>
            <a:r>
              <a:rPr lang="en-US" sz="2000" dirty="0">
                <a:latin typeface="Candara" panose="020E0502030303020204" pitchFamily="34" charset="0"/>
              </a:rPr>
              <a:t> (</a:t>
            </a:r>
            <a:r>
              <a:rPr lang="en-US" sz="2000" b="1" dirty="0">
                <a:latin typeface="Candara" panose="020E0502030303020204" pitchFamily="34" charset="0"/>
              </a:rPr>
              <a:t>CMIS</a:t>
            </a:r>
            <a:r>
              <a:rPr lang="en-US" sz="2000" dirty="0">
                <a:latin typeface="Candara" panose="020E0502030303020204" pitchFamily="34" charset="0"/>
              </a:rPr>
              <a:t>), which specify the </a:t>
            </a:r>
            <a:r>
              <a:rPr lang="en-US" sz="2000" b="1" dirty="0">
                <a:latin typeface="Candara" panose="020E0502030303020204" pitchFamily="34" charset="0"/>
              </a:rPr>
              <a:t>basic</a:t>
            </a:r>
            <a:r>
              <a:rPr lang="en-US" sz="2000" dirty="0">
                <a:latin typeface="Candara" panose="020E0502030303020204" pitchFamily="34" charset="0"/>
              </a:rPr>
              <a:t> </a:t>
            </a:r>
            <a:r>
              <a:rPr lang="en-US" sz="2000" b="1" dirty="0">
                <a:latin typeface="Candara" panose="020E0502030303020204" pitchFamily="34" charset="0"/>
              </a:rPr>
              <a:t>services</a:t>
            </a:r>
            <a:r>
              <a:rPr lang="en-US" sz="2000" dirty="0">
                <a:latin typeface="Candara" panose="020E0502030303020204" pitchFamily="34" charset="0"/>
              </a:rPr>
              <a:t> needed to perform the various functions.</a:t>
            </a:r>
          </a:p>
          <a:p>
            <a:pPr>
              <a:spcAft>
                <a:spcPts val="1200"/>
              </a:spcAft>
            </a:pPr>
            <a:r>
              <a:rPr lang="en-US" sz="2000" dirty="0">
                <a:latin typeface="Candara" panose="020E0502030303020204" pitchFamily="34" charset="0"/>
              </a:rPr>
              <a:t>It is the most comprehensive set of specifications and addresses all seven layers. </a:t>
            </a:r>
            <a:r>
              <a:rPr lang="en-US" sz="2000" b="1" dirty="0">
                <a:latin typeface="Candara" panose="020E0502030303020204" pitchFamily="34" charset="0"/>
              </a:rPr>
              <a:t>OSI specifications </a:t>
            </a:r>
            <a:r>
              <a:rPr lang="en-US" sz="2000" dirty="0" smtClean="0">
                <a:latin typeface="Candara" panose="020E0502030303020204" pitchFamily="34" charset="0"/>
              </a:rPr>
              <a:t>are </a:t>
            </a:r>
            <a:r>
              <a:rPr lang="en-US" sz="2000" b="1" dirty="0" smtClean="0">
                <a:latin typeface="Candara" panose="020E0502030303020204" pitchFamily="34" charset="0"/>
              </a:rPr>
              <a:t>structured </a:t>
            </a:r>
            <a:r>
              <a:rPr lang="en-US" sz="2000" dirty="0">
                <a:latin typeface="Candara" panose="020E0502030303020204" pitchFamily="34" charset="0"/>
              </a:rPr>
              <a:t>and deal </a:t>
            </a:r>
            <a:r>
              <a:rPr lang="en-US" sz="2000" b="1" dirty="0">
                <a:latin typeface="Candara" panose="020E0502030303020204" pitchFamily="34" charset="0"/>
              </a:rPr>
              <a:t>with all seven layers </a:t>
            </a:r>
            <a:r>
              <a:rPr lang="en-US" sz="2000" dirty="0">
                <a:latin typeface="Candara" panose="020E0502030303020204" pitchFamily="34" charset="0"/>
              </a:rPr>
              <a:t>of the </a:t>
            </a:r>
            <a:r>
              <a:rPr lang="en-US" sz="2000" b="1" dirty="0">
                <a:latin typeface="Candara" panose="020E0502030303020204" pitchFamily="34" charset="0"/>
              </a:rPr>
              <a:t>OSI Reference Model</a:t>
            </a:r>
            <a:r>
              <a:rPr lang="en-US" sz="2000" dirty="0">
                <a:latin typeface="Candara" panose="020E0502030303020204" pitchFamily="34" charset="0"/>
              </a:rPr>
              <a:t>. The </a:t>
            </a:r>
            <a:r>
              <a:rPr lang="en-US" sz="2000" b="1" dirty="0">
                <a:latin typeface="Candara" panose="020E0502030303020204" pitchFamily="34" charset="0"/>
              </a:rPr>
              <a:t>specifications</a:t>
            </a:r>
            <a:r>
              <a:rPr lang="en-US" sz="2000" dirty="0">
                <a:latin typeface="Candara" panose="020E0502030303020204" pitchFamily="34" charset="0"/>
              </a:rPr>
              <a:t> are </a:t>
            </a:r>
            <a:r>
              <a:rPr lang="en-US" sz="2000" b="1" dirty="0">
                <a:latin typeface="Candara" panose="020E0502030303020204" pitchFamily="34" charset="0"/>
              </a:rPr>
              <a:t>object </a:t>
            </a:r>
            <a:r>
              <a:rPr lang="en-US" sz="2000" b="1" dirty="0" smtClean="0">
                <a:latin typeface="Candara" panose="020E0502030303020204" pitchFamily="34" charset="0"/>
              </a:rPr>
              <a:t>oriented</a:t>
            </a:r>
            <a:r>
              <a:rPr lang="en-US" sz="2000" dirty="0" smtClean="0">
                <a:latin typeface="Candara" panose="020E0502030303020204" pitchFamily="34" charset="0"/>
              </a:rPr>
              <a:t> </a:t>
            </a:r>
            <a:r>
              <a:rPr lang="en-US" sz="2000" dirty="0">
                <a:latin typeface="Candara" panose="020E0502030303020204" pitchFamily="34" charset="0"/>
              </a:rPr>
              <a:t>and hence </a:t>
            </a:r>
            <a:r>
              <a:rPr lang="en-US" sz="2000" b="1" dirty="0">
                <a:latin typeface="Candara" panose="020E0502030303020204" pitchFamily="34" charset="0"/>
              </a:rPr>
              <a:t>managed objects</a:t>
            </a:r>
            <a:r>
              <a:rPr lang="en-US" sz="2000" dirty="0">
                <a:latin typeface="Candara" panose="020E0502030303020204" pitchFamily="34" charset="0"/>
              </a:rPr>
              <a:t> are based on </a:t>
            </a:r>
            <a:r>
              <a:rPr lang="en-US" sz="2000" b="1" dirty="0">
                <a:latin typeface="Candara" panose="020E0502030303020204" pitchFamily="34" charset="0"/>
              </a:rPr>
              <a:t>object classes</a:t>
            </a:r>
            <a:r>
              <a:rPr lang="en-US" sz="2000" dirty="0">
                <a:latin typeface="Candara" panose="020E0502030303020204" pitchFamily="34" charset="0"/>
              </a:rPr>
              <a:t> and </a:t>
            </a:r>
            <a:r>
              <a:rPr lang="en-US" sz="2000" b="1" dirty="0">
                <a:latin typeface="Candara" panose="020E0502030303020204" pitchFamily="34" charset="0"/>
              </a:rPr>
              <a:t>inheritance</a:t>
            </a:r>
            <a:r>
              <a:rPr lang="en-US" sz="2000" dirty="0">
                <a:latin typeface="Candara" panose="020E0502030303020204" pitchFamily="34" charset="0"/>
              </a:rPr>
              <a:t> </a:t>
            </a:r>
            <a:r>
              <a:rPr lang="en-US" sz="2000" b="1" dirty="0">
                <a:latin typeface="Candara" panose="020E0502030303020204" pitchFamily="34" charset="0"/>
              </a:rPr>
              <a:t>rules</a:t>
            </a:r>
            <a:r>
              <a:rPr lang="en-US" sz="2000" dirty="0">
                <a:latin typeface="Candara" panose="020E0502030303020204" pitchFamily="34" charset="0"/>
              </a:rPr>
              <a:t>. Besides </a:t>
            </a:r>
            <a:r>
              <a:rPr lang="en-US" sz="2000" dirty="0" smtClean="0">
                <a:latin typeface="Candara" panose="020E0502030303020204" pitchFamily="34" charset="0"/>
              </a:rPr>
              <a:t>specifying the </a:t>
            </a:r>
            <a:r>
              <a:rPr lang="en-US" sz="2000" b="1" dirty="0">
                <a:latin typeface="Candara" panose="020E0502030303020204" pitchFamily="34" charset="0"/>
              </a:rPr>
              <a:t>management</a:t>
            </a:r>
            <a:r>
              <a:rPr lang="en-US" sz="2000" dirty="0">
                <a:latin typeface="Candara" panose="020E0502030303020204" pitchFamily="34" charset="0"/>
              </a:rPr>
              <a:t> </a:t>
            </a:r>
            <a:r>
              <a:rPr lang="en-US" sz="2000" b="1" dirty="0">
                <a:latin typeface="Candara" panose="020E0502030303020204" pitchFamily="34" charset="0"/>
              </a:rPr>
              <a:t>protocols</a:t>
            </a:r>
            <a:r>
              <a:rPr lang="en-US" sz="2000" dirty="0">
                <a:latin typeface="Candara" panose="020E0502030303020204" pitchFamily="34" charset="0"/>
              </a:rPr>
              <a:t>, </a:t>
            </a:r>
            <a:r>
              <a:rPr lang="en-US" sz="2000" dirty="0">
                <a:solidFill>
                  <a:srgbClr val="0070C0"/>
                </a:solidFill>
                <a:latin typeface="Candara" panose="020E0502030303020204" pitchFamily="34" charset="0"/>
              </a:rPr>
              <a:t>CMIP/CMIS</a:t>
            </a:r>
            <a:r>
              <a:rPr lang="en-US" sz="2000" dirty="0">
                <a:latin typeface="Candara" panose="020E0502030303020204" pitchFamily="34" charset="0"/>
              </a:rPr>
              <a:t> also address network management applications. Some of </a:t>
            </a:r>
            <a:r>
              <a:rPr lang="en-US" sz="2000" dirty="0" smtClean="0">
                <a:latin typeface="Candara" panose="020E0502030303020204" pitchFamily="34" charset="0"/>
              </a:rPr>
              <a:t>the major </a:t>
            </a:r>
            <a:r>
              <a:rPr lang="en-US" sz="2000" dirty="0">
                <a:solidFill>
                  <a:srgbClr val="C00000"/>
                </a:solidFill>
                <a:latin typeface="Candara" panose="020E0502030303020204" pitchFamily="34" charset="0"/>
              </a:rPr>
              <a:t>drawbacks</a:t>
            </a:r>
            <a:r>
              <a:rPr lang="en-US" sz="2000" dirty="0">
                <a:latin typeface="Candara" panose="020E0502030303020204" pitchFamily="34" charset="0"/>
              </a:rPr>
              <a:t> of the </a:t>
            </a:r>
            <a:r>
              <a:rPr lang="en-US" sz="2000" b="1" dirty="0">
                <a:latin typeface="Candara" panose="020E0502030303020204" pitchFamily="34" charset="0"/>
              </a:rPr>
              <a:t>OSI management standard </a:t>
            </a:r>
            <a:r>
              <a:rPr lang="en-US" sz="2000" dirty="0">
                <a:latin typeface="Candara" panose="020E0502030303020204" pitchFamily="34" charset="0"/>
              </a:rPr>
              <a:t>were that it was </a:t>
            </a:r>
            <a:r>
              <a:rPr lang="en-US" sz="2000" b="1" dirty="0">
                <a:solidFill>
                  <a:srgbClr val="C00000"/>
                </a:solidFill>
                <a:latin typeface="Candara" panose="020E0502030303020204" pitchFamily="34" charset="0"/>
              </a:rPr>
              <a:t>complex</a:t>
            </a:r>
            <a:r>
              <a:rPr lang="en-US" sz="2000" dirty="0">
                <a:solidFill>
                  <a:srgbClr val="C00000"/>
                </a:solidFill>
                <a:latin typeface="Candara" panose="020E0502030303020204" pitchFamily="34" charset="0"/>
              </a:rPr>
              <a:t> </a:t>
            </a:r>
            <a:r>
              <a:rPr lang="en-US" sz="2000" dirty="0">
                <a:latin typeface="Candara" panose="020E0502030303020204" pitchFamily="34" charset="0"/>
              </a:rPr>
              <a:t>and that the </a:t>
            </a:r>
            <a:r>
              <a:rPr lang="en-US" sz="2000" b="1" dirty="0">
                <a:latin typeface="Candara" panose="020E0502030303020204" pitchFamily="34" charset="0"/>
              </a:rPr>
              <a:t>CMIP </a:t>
            </a:r>
            <a:r>
              <a:rPr lang="en-US" sz="2000" b="1" dirty="0" smtClean="0">
                <a:solidFill>
                  <a:srgbClr val="C00000"/>
                </a:solidFill>
                <a:latin typeface="Candara" panose="020E0502030303020204" pitchFamily="34" charset="0"/>
              </a:rPr>
              <a:t>stack</a:t>
            </a:r>
            <a:r>
              <a:rPr lang="en-US" sz="2000" dirty="0" smtClean="0">
                <a:solidFill>
                  <a:srgbClr val="C00000"/>
                </a:solidFill>
                <a:latin typeface="Candara" panose="020E0502030303020204" pitchFamily="34" charset="0"/>
              </a:rPr>
              <a:t> </a:t>
            </a:r>
            <a:r>
              <a:rPr lang="en-US" sz="2000" dirty="0" smtClean="0">
                <a:latin typeface="Candara" panose="020E0502030303020204" pitchFamily="34" charset="0"/>
              </a:rPr>
              <a:t>was </a:t>
            </a:r>
            <a:r>
              <a:rPr lang="en-US" sz="2000" b="1" dirty="0">
                <a:latin typeface="Candara" panose="020E0502030303020204" pitchFamily="34" charset="0"/>
              </a:rPr>
              <a:t>large</a:t>
            </a:r>
            <a:r>
              <a:rPr lang="en-US" sz="2000" dirty="0">
                <a:latin typeface="Candara" panose="020E0502030303020204" pitchFamily="34" charset="0"/>
              </a:rPr>
              <a:t>. Although these are no longer impediments to the implementation </a:t>
            </a:r>
            <a:r>
              <a:rPr lang="en-US" sz="2000" dirty="0" smtClean="0">
                <a:latin typeface="Candara" panose="020E0502030303020204" pitchFamily="34" charset="0"/>
              </a:rPr>
              <a:t>of the </a:t>
            </a:r>
            <a:r>
              <a:rPr lang="en-US" sz="2000" dirty="0">
                <a:latin typeface="Candara" panose="020E0502030303020204" pitchFamily="34" charset="0"/>
              </a:rPr>
              <a:t>CMIP/CMIS </a:t>
            </a:r>
            <a:r>
              <a:rPr lang="en-US" sz="2000" dirty="0" smtClean="0">
                <a:latin typeface="Candara" panose="020E0502030303020204" pitchFamily="34" charset="0"/>
              </a:rPr>
              <a:t>network management</a:t>
            </a:r>
            <a:r>
              <a:rPr lang="en-US" sz="2000" dirty="0">
                <a:latin typeface="Candara" panose="020E0502030303020204" pitchFamily="34" charset="0"/>
              </a:rPr>
              <a:t>, </a:t>
            </a:r>
            <a:r>
              <a:rPr lang="en-US" sz="2000" b="1" dirty="0">
                <a:latin typeface="Candara" panose="020E0502030303020204" pitchFamily="34" charset="0"/>
              </a:rPr>
              <a:t>SNMP is the protocol that is extensively deployed</a:t>
            </a:r>
            <a:r>
              <a:rPr lang="en-US" sz="2000" dirty="0">
                <a:latin typeface="Candara" panose="020E0502030303020204" pitchFamily="34" charset="0"/>
              </a:rPr>
              <a:t>.</a:t>
            </a:r>
          </a:p>
          <a:p>
            <a:pPr>
              <a:spcAft>
                <a:spcPts val="1200"/>
              </a:spcAft>
            </a:pPr>
            <a:r>
              <a:rPr lang="en-US" sz="2000" dirty="0">
                <a:latin typeface="Candara" panose="020E0502030303020204" pitchFamily="34" charset="0"/>
              </a:rPr>
              <a:t>In contrast to the CMIP protocol, </a:t>
            </a:r>
            <a:r>
              <a:rPr lang="en-US" sz="2000" b="1" dirty="0">
                <a:latin typeface="Candara" panose="020E0502030303020204" pitchFamily="34" charset="0"/>
              </a:rPr>
              <a:t>the Simple Network Management Protocol</a:t>
            </a:r>
            <a:r>
              <a:rPr lang="en-US" sz="2000" dirty="0">
                <a:latin typeface="Candara" panose="020E0502030303020204" pitchFamily="34" charset="0"/>
              </a:rPr>
              <a:t> (</a:t>
            </a:r>
            <a:r>
              <a:rPr lang="en-US" sz="2000" b="1" dirty="0">
                <a:latin typeface="Candara" panose="020E0502030303020204" pitchFamily="34" charset="0"/>
              </a:rPr>
              <a:t>SNMP</a:t>
            </a:r>
            <a:r>
              <a:rPr lang="en-US" sz="2000" dirty="0">
                <a:latin typeface="Candara" panose="020E0502030303020204" pitchFamily="34" charset="0"/>
              </a:rPr>
              <a:t>) presented </a:t>
            </a:r>
            <a:r>
              <a:rPr lang="en-US" sz="2000" dirty="0" smtClean="0">
                <a:latin typeface="Candara" panose="020E0502030303020204" pitchFamily="34" charset="0"/>
              </a:rPr>
              <a:t>in Table </a:t>
            </a:r>
            <a:r>
              <a:rPr lang="en-US" sz="2000" dirty="0">
                <a:latin typeface="Candara" panose="020E0502030303020204" pitchFamily="34" charset="0"/>
              </a:rPr>
              <a:t>3.1 is truly </a:t>
            </a:r>
            <a:r>
              <a:rPr lang="en-US" sz="2000" b="1" dirty="0">
                <a:latin typeface="Candara" panose="020E0502030303020204" pitchFamily="34" charset="0"/>
              </a:rPr>
              <a:t>simple</a:t>
            </a:r>
            <a:r>
              <a:rPr lang="en-US" sz="2000" dirty="0">
                <a:latin typeface="Candara" panose="020E0502030303020204" pitchFamily="34" charset="0"/>
              </a:rPr>
              <a:t> as its name indicates. It started as an </a:t>
            </a:r>
            <a:r>
              <a:rPr lang="en-US" sz="2000" b="1" dirty="0">
                <a:latin typeface="Candara" panose="020E0502030303020204" pitchFamily="34" charset="0"/>
              </a:rPr>
              <a:t>industry standard </a:t>
            </a:r>
            <a:r>
              <a:rPr lang="en-US" sz="2000" dirty="0">
                <a:latin typeface="Candara" panose="020E0502030303020204" pitchFamily="34" charset="0"/>
              </a:rPr>
              <a:t>and has since </a:t>
            </a:r>
            <a:r>
              <a:rPr lang="en-US" sz="2000" dirty="0" smtClean="0">
                <a:latin typeface="Candara" panose="020E0502030303020204" pitchFamily="34" charset="0"/>
              </a:rPr>
              <a:t>become very </a:t>
            </a:r>
            <a:r>
              <a:rPr lang="en-US" sz="2000" dirty="0">
                <a:latin typeface="Candara" panose="020E0502030303020204" pitchFamily="34" charset="0"/>
              </a:rPr>
              <a:t>much like standard specifications </a:t>
            </a:r>
            <a:r>
              <a:rPr lang="en-US" sz="2000" dirty="0" smtClean="0">
                <a:latin typeface="Candara" panose="020E0502030303020204" pitchFamily="34" charset="0"/>
              </a:rPr>
              <a:t>of a </a:t>
            </a:r>
            <a:r>
              <a:rPr lang="en-US" sz="2000" dirty="0">
                <a:latin typeface="Candara" panose="020E0502030303020204" pitchFamily="34" charset="0"/>
              </a:rPr>
              <a:t>standards organization. The Internet </a:t>
            </a:r>
            <a:r>
              <a:rPr lang="en-US" sz="2000" dirty="0" smtClean="0">
                <a:latin typeface="Candara" panose="020E0502030303020204" pitchFamily="34" charset="0"/>
              </a:rPr>
              <a:t>Engineering Task Force (IETF</a:t>
            </a:r>
            <a:r>
              <a:rPr lang="en-US" sz="2000" dirty="0">
                <a:latin typeface="Candara" panose="020E0502030303020204" pitchFamily="34" charset="0"/>
              </a:rPr>
              <a:t>) is responsible for all Internet specifications including network management. The </a:t>
            </a:r>
            <a:r>
              <a:rPr lang="en-US" sz="2000" dirty="0" smtClean="0">
                <a:latin typeface="Candara" panose="020E0502030303020204" pitchFamily="34" charset="0"/>
              </a:rPr>
              <a:t>managed </a:t>
            </a:r>
            <a:r>
              <a:rPr lang="en-US" sz="2000" b="1" dirty="0" smtClean="0">
                <a:latin typeface="Candara" panose="020E0502030303020204" pitchFamily="34" charset="0"/>
              </a:rPr>
              <a:t>objects</a:t>
            </a:r>
            <a:r>
              <a:rPr lang="en-US" sz="2000" dirty="0" smtClean="0">
                <a:latin typeface="Candara" panose="020E0502030303020204" pitchFamily="34" charset="0"/>
              </a:rPr>
              <a:t> are defined as </a:t>
            </a:r>
            <a:r>
              <a:rPr lang="en-US" sz="2000" b="1" dirty="0" smtClean="0">
                <a:latin typeface="Candara" panose="020E0502030303020204" pitchFamily="34" charset="0"/>
              </a:rPr>
              <a:t>scalar</a:t>
            </a:r>
            <a:r>
              <a:rPr lang="en-US" sz="2000" dirty="0" smtClean="0">
                <a:latin typeface="Candara" panose="020E0502030303020204" pitchFamily="34" charset="0"/>
              </a:rPr>
              <a:t> </a:t>
            </a:r>
            <a:r>
              <a:rPr lang="en-US" sz="2000" b="1" dirty="0" smtClean="0">
                <a:latin typeface="Candara" panose="020E0502030303020204" pitchFamily="34" charset="0"/>
              </a:rPr>
              <a:t>objects</a:t>
            </a:r>
            <a:r>
              <a:rPr lang="en-US" sz="2000" dirty="0" smtClean="0">
                <a:latin typeface="Candara" panose="020E0502030303020204" pitchFamily="34" charset="0"/>
              </a:rPr>
              <a:t> in SNMP. It was primarily intended to manage Internet </a:t>
            </a:r>
            <a:r>
              <a:rPr lang="en-US" sz="2000" b="1" dirty="0" smtClean="0">
                <a:latin typeface="Candara" panose="020E0502030303020204" pitchFamily="34" charset="0"/>
              </a:rPr>
              <a:t>components</a:t>
            </a:r>
            <a:r>
              <a:rPr lang="en-US" sz="2000" dirty="0" smtClean="0">
                <a:latin typeface="Candara" panose="020E0502030303020204" pitchFamily="34" charset="0"/>
              </a:rPr>
              <a:t>, but is now used to manage </a:t>
            </a:r>
            <a:r>
              <a:rPr lang="en-US" sz="2000" b="1" dirty="0" smtClean="0">
                <a:latin typeface="Candara" panose="020E0502030303020204" pitchFamily="34" charset="0"/>
              </a:rPr>
              <a:t>WAN</a:t>
            </a:r>
            <a:r>
              <a:rPr lang="en-US" sz="2000" dirty="0" smtClean="0">
                <a:latin typeface="Candara" panose="020E0502030303020204" pitchFamily="34" charset="0"/>
              </a:rPr>
              <a:t> and telecommunications systems. It is easy to implement and is the most widely implemented network management system today. We will discuss SNMP management in more detail in this book.</a:t>
            </a:r>
          </a:p>
        </p:txBody>
      </p:sp>
      <p:sp>
        <p:nvSpPr>
          <p:cNvPr id="5" name="5-Point Star 4"/>
          <p:cNvSpPr/>
          <p:nvPr/>
        </p:nvSpPr>
        <p:spPr>
          <a:xfrm>
            <a:off x="11143488" y="14630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894231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8" y="121920"/>
            <a:ext cx="7657866" cy="461665"/>
          </a:xfrm>
          <a:prstGeom prst="rect">
            <a:avLst/>
          </a:prstGeom>
          <a:noFill/>
        </p:spPr>
        <p:txBody>
          <a:bodyPr wrap="none" rtlCol="1">
            <a:spAutoFit/>
          </a:bodyPr>
          <a:lstStyle/>
          <a:p>
            <a:r>
              <a:rPr lang="en-US" sz="2400" b="1" dirty="0">
                <a:solidFill>
                  <a:srgbClr val="0070C0"/>
                </a:solidFill>
              </a:rPr>
              <a:t>3.1 NETWORK MANAGEMENT </a:t>
            </a:r>
            <a:r>
              <a:rPr lang="en-US" sz="2400" b="1" dirty="0" smtClean="0">
                <a:solidFill>
                  <a:srgbClr val="CC9900"/>
                </a:solidFill>
              </a:rPr>
              <a:t>STANDARDS</a:t>
            </a:r>
            <a:r>
              <a:rPr lang="en-US" sz="2400" b="1" dirty="0" smtClean="0">
                <a:solidFill>
                  <a:srgbClr val="0070C0"/>
                </a:solidFill>
              </a:rPr>
              <a:t> </a:t>
            </a:r>
            <a:r>
              <a:rPr lang="en-US" sz="1800" dirty="0" smtClean="0">
                <a:solidFill>
                  <a:srgbClr val="0070C0"/>
                </a:solidFill>
              </a:rPr>
              <a:t>(cont.)</a:t>
            </a:r>
            <a:endParaRPr lang="ar-SA" sz="1800" dirty="0">
              <a:solidFill>
                <a:srgbClr val="0070C0"/>
              </a:solidFill>
            </a:endParaRPr>
          </a:p>
        </p:txBody>
      </p:sp>
      <p:sp>
        <p:nvSpPr>
          <p:cNvPr id="3" name="TextBox 2"/>
          <p:cNvSpPr txBox="1"/>
          <p:nvPr/>
        </p:nvSpPr>
        <p:spPr>
          <a:xfrm>
            <a:off x="85344" y="841248"/>
            <a:ext cx="11962659" cy="7478970"/>
          </a:xfrm>
          <a:prstGeom prst="rect">
            <a:avLst/>
          </a:prstGeom>
          <a:noFill/>
        </p:spPr>
        <p:txBody>
          <a:bodyPr wrap="square" rtlCol="1">
            <a:spAutoFit/>
          </a:bodyPr>
          <a:lstStyle/>
          <a:p>
            <a:pPr>
              <a:spcAft>
                <a:spcPts val="1200"/>
              </a:spcAft>
            </a:pPr>
            <a:r>
              <a:rPr lang="en-US" sz="2000" dirty="0" smtClean="0">
                <a:latin typeface="Candara" panose="020E0502030303020204" pitchFamily="34" charset="0"/>
              </a:rPr>
              <a:t>The third category in Table 3.1, </a:t>
            </a:r>
            <a:r>
              <a:rPr lang="en-US" sz="2000" b="1" dirty="0" smtClean="0">
                <a:solidFill>
                  <a:srgbClr val="0070C0"/>
                </a:solidFill>
                <a:latin typeface="Candara" panose="020E0502030303020204" pitchFamily="34" charset="0"/>
              </a:rPr>
              <a:t>TMN</a:t>
            </a:r>
            <a:r>
              <a:rPr lang="en-US" sz="2000" dirty="0" smtClean="0">
                <a:latin typeface="Candara" panose="020E0502030303020204" pitchFamily="34" charset="0"/>
              </a:rPr>
              <a:t>, is designed to manage the </a:t>
            </a:r>
            <a:r>
              <a:rPr lang="en-US" sz="2000" b="1" dirty="0" smtClean="0">
                <a:solidFill>
                  <a:srgbClr val="0070C0"/>
                </a:solidFill>
                <a:latin typeface="Candara" panose="020E0502030303020204" pitchFamily="34" charset="0"/>
              </a:rPr>
              <a:t>telecommunications network</a:t>
            </a:r>
            <a:r>
              <a:rPr lang="en-US" sz="2000" dirty="0" smtClean="0">
                <a:latin typeface="Candara" panose="020E0502030303020204" pitchFamily="34" charset="0"/>
              </a:rPr>
              <a:t> and is oriented toward the needs of </a:t>
            </a:r>
            <a:r>
              <a:rPr lang="en-US" sz="2000" b="1" dirty="0" smtClean="0">
                <a:latin typeface="Candara" panose="020E0502030303020204" pitchFamily="34" charset="0"/>
              </a:rPr>
              <a:t>telecommunications service providers</a:t>
            </a:r>
            <a:r>
              <a:rPr lang="en-US" sz="2000" dirty="0" smtClean="0">
                <a:latin typeface="Candara" panose="020E0502030303020204" pitchFamily="34" charset="0"/>
              </a:rPr>
              <a:t>. </a:t>
            </a:r>
            <a:r>
              <a:rPr lang="en-US" sz="2000" b="1" dirty="0" smtClean="0">
                <a:latin typeface="Candara" panose="020E0502030303020204" pitchFamily="34" charset="0"/>
              </a:rPr>
              <a:t>TMN</a:t>
            </a:r>
            <a:r>
              <a:rPr lang="en-US" sz="2000" dirty="0" smtClean="0">
                <a:latin typeface="Candara" panose="020E0502030303020204" pitchFamily="34" charset="0"/>
              </a:rPr>
              <a:t> is </a:t>
            </a:r>
            <a:r>
              <a:rPr lang="en-US" sz="2000" b="1" dirty="0" smtClean="0">
                <a:solidFill>
                  <a:srgbClr val="0070C0"/>
                </a:solidFill>
                <a:latin typeface="Candara" panose="020E0502030303020204" pitchFamily="34" charset="0"/>
              </a:rPr>
              <a:t>ITU-T</a:t>
            </a:r>
            <a:r>
              <a:rPr lang="en-US" sz="2000" dirty="0" smtClean="0">
                <a:solidFill>
                  <a:srgbClr val="0070C0"/>
                </a:solidFill>
                <a:latin typeface="Candara" panose="020E0502030303020204" pitchFamily="34" charset="0"/>
              </a:rPr>
              <a:t> </a:t>
            </a:r>
            <a:r>
              <a:rPr lang="en-US" sz="2000" dirty="0" smtClean="0">
                <a:latin typeface="Candara" panose="020E0502030303020204" pitchFamily="34" charset="0"/>
              </a:rPr>
              <a:t>(</a:t>
            </a:r>
            <a:r>
              <a:rPr lang="en-US" sz="2000" dirty="0" smtClean="0">
                <a:solidFill>
                  <a:srgbClr val="0070C0"/>
                </a:solidFill>
                <a:latin typeface="Candara" panose="020E0502030303020204" pitchFamily="34" charset="0"/>
              </a:rPr>
              <a:t>International Telecommunications Union — Telecommunications</a:t>
            </a:r>
            <a:r>
              <a:rPr lang="en-US" sz="2000" dirty="0" smtClean="0">
                <a:latin typeface="Candara" panose="020E0502030303020204" pitchFamily="34" charset="0"/>
              </a:rPr>
              <a:t>) </a:t>
            </a:r>
            <a:r>
              <a:rPr lang="en-US" sz="2000" b="1" dirty="0" smtClean="0">
                <a:latin typeface="Candara" panose="020E0502030303020204" pitchFamily="34" charset="0"/>
              </a:rPr>
              <a:t>standard</a:t>
            </a:r>
            <a:r>
              <a:rPr lang="en-US" sz="2000" dirty="0" smtClean="0">
                <a:latin typeface="Candara" panose="020E0502030303020204" pitchFamily="34" charset="0"/>
              </a:rPr>
              <a:t> and is based on </a:t>
            </a:r>
            <a:r>
              <a:rPr lang="en-US" sz="2000" b="1" dirty="0" smtClean="0">
                <a:latin typeface="Candara" panose="020E0502030303020204" pitchFamily="34" charset="0"/>
              </a:rPr>
              <a:t>OSI CMIP/CMIS specifications</a:t>
            </a:r>
            <a:r>
              <a:rPr lang="en-US" sz="2000" dirty="0" smtClean="0">
                <a:latin typeface="Candara" panose="020E0502030303020204" pitchFamily="34" charset="0"/>
              </a:rPr>
              <a:t>. </a:t>
            </a:r>
          </a:p>
          <a:p>
            <a:pPr>
              <a:spcAft>
                <a:spcPts val="1200"/>
              </a:spcAft>
            </a:pPr>
            <a:r>
              <a:rPr lang="en-US" sz="2000" b="1" dirty="0" smtClean="0">
                <a:solidFill>
                  <a:srgbClr val="0070C0"/>
                </a:solidFill>
                <a:latin typeface="Candara" panose="020E0502030303020204" pitchFamily="34" charset="0"/>
              </a:rPr>
              <a:t>TMN</a:t>
            </a:r>
            <a:r>
              <a:rPr lang="en-US" sz="2000" dirty="0" smtClean="0">
                <a:solidFill>
                  <a:srgbClr val="0070C0"/>
                </a:solidFill>
                <a:latin typeface="Candara" panose="020E0502030303020204" pitchFamily="34" charset="0"/>
              </a:rPr>
              <a:t> </a:t>
            </a:r>
            <a:r>
              <a:rPr lang="en-US" sz="2000" dirty="0" smtClean="0">
                <a:latin typeface="Candara" panose="020E0502030303020204" pitchFamily="34" charset="0"/>
              </a:rPr>
              <a:t>extends the concept of management beyond </a:t>
            </a:r>
            <a:r>
              <a:rPr lang="en-US" sz="2000" b="1" dirty="0" smtClean="0">
                <a:latin typeface="Candara" panose="020E0502030303020204" pitchFamily="34" charset="0"/>
              </a:rPr>
              <a:t>managing networks </a:t>
            </a:r>
            <a:r>
              <a:rPr lang="en-US" sz="2000" dirty="0" smtClean="0">
                <a:latin typeface="Candara" panose="020E0502030303020204" pitchFamily="34" charset="0"/>
              </a:rPr>
              <a:t>and </a:t>
            </a:r>
            <a:r>
              <a:rPr lang="en-US" sz="2000" b="1" dirty="0" smtClean="0">
                <a:latin typeface="Candara" panose="020E0502030303020204" pitchFamily="34" charset="0"/>
              </a:rPr>
              <a:t>network components</a:t>
            </a:r>
            <a:r>
              <a:rPr lang="en-US" sz="2000" dirty="0" smtClean="0">
                <a:latin typeface="Candara" panose="020E0502030303020204" pitchFamily="34" charset="0"/>
              </a:rPr>
              <a:t>. Its specifications address service and business considerations (M3000). </a:t>
            </a:r>
            <a:r>
              <a:rPr lang="en-US" sz="1600" dirty="0" smtClean="0">
                <a:latin typeface="Candara" panose="020E0502030303020204" pitchFamily="34" charset="0"/>
              </a:rPr>
              <a:t>Chapter 10 is devoted to the discussion of TMN.</a:t>
            </a:r>
            <a:endParaRPr lang="en-US" sz="2000" dirty="0" smtClean="0">
              <a:latin typeface="Candara" panose="020E0502030303020204" pitchFamily="34" charset="0"/>
            </a:endParaRPr>
          </a:p>
          <a:p>
            <a:pPr>
              <a:spcAft>
                <a:spcPts val="1200"/>
              </a:spcAft>
            </a:pPr>
            <a:r>
              <a:rPr lang="en-US" sz="2000" b="1" dirty="0" smtClean="0">
                <a:solidFill>
                  <a:srgbClr val="0070C0"/>
                </a:solidFill>
                <a:latin typeface="Candara" panose="020E0502030303020204" pitchFamily="34" charset="0"/>
              </a:rPr>
              <a:t>Enhanced </a:t>
            </a:r>
            <a:r>
              <a:rPr lang="en-US" sz="2000" b="1" dirty="0">
                <a:solidFill>
                  <a:srgbClr val="0070C0"/>
                </a:solidFill>
                <a:latin typeface="Candara" panose="020E0502030303020204" pitchFamily="34" charset="0"/>
              </a:rPr>
              <a:t>Telecommunications Operations Map </a:t>
            </a:r>
            <a:r>
              <a:rPr lang="en-US" sz="2000" dirty="0">
                <a:latin typeface="Candara" panose="020E0502030303020204" pitchFamily="34" charset="0"/>
              </a:rPr>
              <a:t>(</a:t>
            </a:r>
            <a:r>
              <a:rPr lang="en-US" sz="2000" b="1" dirty="0">
                <a:solidFill>
                  <a:srgbClr val="0070C0"/>
                </a:solidFill>
                <a:latin typeface="Candara" panose="020E0502030303020204" pitchFamily="34" charset="0"/>
              </a:rPr>
              <a:t>eTOM</a:t>
            </a:r>
            <a:r>
              <a:rPr lang="en-US" sz="2000" dirty="0">
                <a:latin typeface="Candara" panose="020E0502030303020204" pitchFamily="34" charset="0"/>
              </a:rPr>
              <a:t>) is a </a:t>
            </a:r>
            <a:r>
              <a:rPr lang="en-US" sz="2000" b="1" dirty="0">
                <a:latin typeface="Candara" panose="020E0502030303020204" pitchFamily="34" charset="0"/>
              </a:rPr>
              <a:t>guidebook</a:t>
            </a:r>
            <a:r>
              <a:rPr lang="en-US" sz="2000" dirty="0">
                <a:latin typeface="Candara" panose="020E0502030303020204" pitchFamily="34" charset="0"/>
              </a:rPr>
              <a:t> for business processes in </a:t>
            </a:r>
            <a:r>
              <a:rPr lang="en-US" sz="2000" dirty="0" smtClean="0">
                <a:latin typeface="Candara" panose="020E0502030303020204" pitchFamily="34" charset="0"/>
              </a:rPr>
              <a:t>the telecommunications </a:t>
            </a:r>
            <a:r>
              <a:rPr lang="en-US" sz="2000" dirty="0">
                <a:latin typeface="Candara" panose="020E0502030303020204" pitchFamily="34" charset="0"/>
              </a:rPr>
              <a:t>industry. It is an </a:t>
            </a:r>
            <a:r>
              <a:rPr lang="en-US" sz="2000" b="1" dirty="0">
                <a:latin typeface="Candara" panose="020E0502030303020204" pitchFamily="34" charset="0"/>
              </a:rPr>
              <a:t>extension of TMN</a:t>
            </a:r>
            <a:r>
              <a:rPr lang="en-US" sz="2000" dirty="0">
                <a:latin typeface="Candara" panose="020E0502030303020204" pitchFamily="34" charset="0"/>
              </a:rPr>
              <a:t>. It is being developed by </a:t>
            </a:r>
            <a:r>
              <a:rPr lang="en-US" sz="2000" b="1" dirty="0" smtClean="0">
                <a:latin typeface="Candara" panose="020E0502030303020204" pitchFamily="34" charset="0"/>
              </a:rPr>
              <a:t>Tele Management Forum </a:t>
            </a:r>
            <a:r>
              <a:rPr lang="en-US" sz="2000" dirty="0" smtClean="0">
                <a:latin typeface="Candara" panose="020E0502030303020204" pitchFamily="34" charset="0"/>
              </a:rPr>
              <a:t>(TM </a:t>
            </a:r>
            <a:r>
              <a:rPr lang="en-US" sz="2000" dirty="0">
                <a:latin typeface="Candara" panose="020E0502030303020204" pitchFamily="34" charset="0"/>
              </a:rPr>
              <a:t>Forum) as </a:t>
            </a:r>
            <a:r>
              <a:rPr lang="en-US" sz="2000" b="1" dirty="0">
                <a:latin typeface="Candara" panose="020E0502030303020204" pitchFamily="34" charset="0"/>
              </a:rPr>
              <a:t>component</a:t>
            </a:r>
            <a:r>
              <a:rPr lang="en-US" sz="2000" dirty="0">
                <a:latin typeface="Candara" panose="020E0502030303020204" pitchFamily="34" charset="0"/>
              </a:rPr>
              <a:t> </a:t>
            </a:r>
            <a:r>
              <a:rPr lang="en-US" sz="2000" dirty="0" smtClean="0">
                <a:latin typeface="Candara" panose="020E0502030303020204" pitchFamily="34" charset="0"/>
              </a:rPr>
              <a:t>of </a:t>
            </a:r>
            <a:r>
              <a:rPr lang="en-US" sz="2000" b="1" dirty="0" smtClean="0">
                <a:latin typeface="Candara" panose="020E0502030303020204" pitchFamily="34" charset="0"/>
              </a:rPr>
              <a:t>NGOSS</a:t>
            </a:r>
            <a:r>
              <a:rPr lang="en-US" sz="2000" dirty="0" smtClean="0">
                <a:latin typeface="Candara" panose="020E0502030303020204" pitchFamily="34" charset="0"/>
              </a:rPr>
              <a:t> </a:t>
            </a:r>
            <a:r>
              <a:rPr lang="en-US" sz="2000" dirty="0">
                <a:latin typeface="Candara" panose="020E0502030303020204" pitchFamily="34" charset="0"/>
              </a:rPr>
              <a:t>(New Generation OSS</a:t>
            </a:r>
            <a:r>
              <a:rPr lang="en-US" sz="2000" dirty="0" smtClean="0">
                <a:latin typeface="Candara" panose="020E0502030303020204" pitchFamily="34" charset="0"/>
              </a:rPr>
              <a:t>). </a:t>
            </a:r>
          </a:p>
          <a:p>
            <a:pPr>
              <a:spcAft>
                <a:spcPts val="1200"/>
              </a:spcAft>
            </a:pPr>
            <a:r>
              <a:rPr lang="en-US" sz="2000" dirty="0" smtClean="0">
                <a:latin typeface="Candara" panose="020E0502030303020204" pitchFamily="34" charset="0"/>
              </a:rPr>
              <a:t>The main </a:t>
            </a:r>
            <a:r>
              <a:rPr lang="en-US" sz="2000" b="1" dirty="0" smtClean="0">
                <a:latin typeface="Candara" panose="020E0502030303020204" pitchFamily="34" charset="0"/>
              </a:rPr>
              <a:t>difference</a:t>
            </a:r>
            <a:r>
              <a:rPr lang="en-US" sz="2000" dirty="0" smtClean="0">
                <a:latin typeface="Candara" panose="020E0502030303020204" pitchFamily="34" charset="0"/>
              </a:rPr>
              <a:t> </a:t>
            </a:r>
            <a:r>
              <a:rPr lang="en-US" sz="2000" dirty="0">
                <a:latin typeface="Candara" panose="020E0502030303020204" pitchFamily="34" charset="0"/>
              </a:rPr>
              <a:t>between the </a:t>
            </a:r>
            <a:r>
              <a:rPr lang="en-US" sz="2000" b="1" dirty="0">
                <a:solidFill>
                  <a:srgbClr val="0070C0"/>
                </a:solidFill>
                <a:latin typeface="Candara" panose="020E0502030303020204" pitchFamily="34" charset="0"/>
              </a:rPr>
              <a:t>TMN</a:t>
            </a:r>
            <a:r>
              <a:rPr lang="en-US" sz="2000" dirty="0">
                <a:solidFill>
                  <a:srgbClr val="0070C0"/>
                </a:solidFill>
                <a:latin typeface="Candara" panose="020E0502030303020204" pitchFamily="34" charset="0"/>
              </a:rPr>
              <a:t> </a:t>
            </a:r>
            <a:r>
              <a:rPr lang="en-US" sz="2000" dirty="0">
                <a:latin typeface="Candara" panose="020E0502030303020204" pitchFamily="34" charset="0"/>
              </a:rPr>
              <a:t>and </a:t>
            </a:r>
            <a:r>
              <a:rPr lang="en-US" sz="2000" b="1" dirty="0">
                <a:solidFill>
                  <a:srgbClr val="0070C0"/>
                </a:solidFill>
                <a:latin typeface="Candara" panose="020E0502030303020204" pitchFamily="34" charset="0"/>
              </a:rPr>
              <a:t>eTOM</a:t>
            </a:r>
            <a:r>
              <a:rPr lang="en-US" sz="2000" dirty="0">
                <a:solidFill>
                  <a:srgbClr val="0070C0"/>
                </a:solidFill>
                <a:latin typeface="Candara" panose="020E0502030303020204" pitchFamily="34" charset="0"/>
              </a:rPr>
              <a:t> </a:t>
            </a:r>
            <a:r>
              <a:rPr lang="en-US" sz="2000" dirty="0">
                <a:latin typeface="Candara" panose="020E0502030303020204" pitchFamily="34" charset="0"/>
              </a:rPr>
              <a:t>approaches is that the </a:t>
            </a:r>
            <a:r>
              <a:rPr lang="en-US" sz="2000" b="1" dirty="0">
                <a:solidFill>
                  <a:schemeClr val="tx1"/>
                </a:solidFill>
                <a:latin typeface="Candara" panose="020E0502030303020204" pitchFamily="34" charset="0"/>
              </a:rPr>
              <a:t>TMN</a:t>
            </a:r>
            <a:r>
              <a:rPr lang="en-US" sz="2000" dirty="0">
                <a:solidFill>
                  <a:schemeClr val="tx1"/>
                </a:solidFill>
                <a:latin typeface="Candara" panose="020E0502030303020204" pitchFamily="34" charset="0"/>
              </a:rPr>
              <a:t> </a:t>
            </a:r>
            <a:r>
              <a:rPr lang="en-US" sz="2000" dirty="0" smtClean="0">
                <a:latin typeface="Candara" panose="020E0502030303020204" pitchFamily="34" charset="0"/>
              </a:rPr>
              <a:t>has </a:t>
            </a:r>
            <a:r>
              <a:rPr lang="en-US" sz="2000" dirty="0">
                <a:latin typeface="Candara" panose="020E0502030303020204" pitchFamily="34" charset="0"/>
              </a:rPr>
              <a:t>been developed starting </a:t>
            </a:r>
            <a:r>
              <a:rPr lang="en-US" sz="2000" dirty="0" smtClean="0">
                <a:latin typeface="Candara" panose="020E0502030303020204" pitchFamily="34" charset="0"/>
              </a:rPr>
              <a:t>from networks </a:t>
            </a:r>
            <a:r>
              <a:rPr lang="en-US" sz="2000" dirty="0">
                <a:latin typeface="Candara" panose="020E0502030303020204" pitchFamily="34" charset="0"/>
              </a:rPr>
              <a:t>and network equipment (</a:t>
            </a:r>
            <a:r>
              <a:rPr lang="en-US" sz="2000" dirty="0">
                <a:solidFill>
                  <a:srgbClr val="0070C0"/>
                </a:solidFill>
                <a:latin typeface="Candara" panose="020E0502030303020204" pitchFamily="34" charset="0"/>
              </a:rPr>
              <a:t>bottom up</a:t>
            </a:r>
            <a:r>
              <a:rPr lang="en-US" sz="2000" dirty="0">
                <a:latin typeface="Candara" panose="020E0502030303020204" pitchFamily="34" charset="0"/>
              </a:rPr>
              <a:t>), while </a:t>
            </a:r>
            <a:r>
              <a:rPr lang="en-US" sz="2000" b="1" dirty="0">
                <a:latin typeface="Candara" panose="020E0502030303020204" pitchFamily="34" charset="0"/>
              </a:rPr>
              <a:t>eTOM</a:t>
            </a:r>
            <a:r>
              <a:rPr lang="en-US" sz="2000" dirty="0">
                <a:latin typeface="Candara" panose="020E0502030303020204" pitchFamily="34" charset="0"/>
              </a:rPr>
              <a:t> is a </a:t>
            </a:r>
            <a:r>
              <a:rPr lang="en-US" sz="2000" dirty="0">
                <a:solidFill>
                  <a:srgbClr val="0070C0"/>
                </a:solidFill>
                <a:latin typeface="Candara" panose="020E0502030303020204" pitchFamily="34" charset="0"/>
              </a:rPr>
              <a:t>top-down approach</a:t>
            </a:r>
            <a:r>
              <a:rPr lang="en-US" sz="2000" dirty="0">
                <a:latin typeface="Candara" panose="020E0502030303020204" pitchFamily="34" charset="0"/>
              </a:rPr>
              <a:t>. The eTOM </a:t>
            </a:r>
            <a:r>
              <a:rPr lang="en-US" sz="2000" dirty="0" smtClean="0">
                <a:latin typeface="Candara" panose="020E0502030303020204" pitchFamily="34" charset="0"/>
              </a:rPr>
              <a:t>framework </a:t>
            </a:r>
            <a:r>
              <a:rPr lang="en-US" sz="2000" dirty="0">
                <a:latin typeface="Candara" panose="020E0502030303020204" pitchFamily="34" charset="0"/>
              </a:rPr>
              <a:t>has been incorporated within the TMN framework as a set of standards (M.3050.x</a:t>
            </a:r>
            <a:r>
              <a:rPr lang="en-US" sz="2000" dirty="0" smtClean="0">
                <a:latin typeface="Candara" panose="020E0502030303020204" pitchFamily="34" charset="0"/>
              </a:rPr>
              <a:t>). </a:t>
            </a:r>
          </a:p>
          <a:p>
            <a:pPr>
              <a:spcAft>
                <a:spcPts val="1200"/>
              </a:spcAft>
            </a:pPr>
            <a:r>
              <a:rPr lang="en-US" sz="2000" dirty="0" smtClean="0">
                <a:latin typeface="Candara" panose="020E0502030303020204" pitchFamily="34" charset="0"/>
              </a:rPr>
              <a:t>The </a:t>
            </a:r>
            <a:r>
              <a:rPr lang="en-US" sz="2000" b="1" dirty="0">
                <a:solidFill>
                  <a:srgbClr val="0070C0"/>
                </a:solidFill>
                <a:latin typeface="Candara" panose="020E0502030303020204" pitchFamily="34" charset="0"/>
              </a:rPr>
              <a:t>IEEE standards </a:t>
            </a:r>
            <a:r>
              <a:rPr lang="en-US" sz="2000" dirty="0">
                <a:latin typeface="Candara" panose="020E0502030303020204" pitchFamily="34" charset="0"/>
              </a:rPr>
              <a:t>for </a:t>
            </a:r>
            <a:r>
              <a:rPr lang="en-US" sz="2000" b="1" dirty="0">
                <a:latin typeface="Candara" panose="020E0502030303020204" pitchFamily="34" charset="0"/>
              </a:rPr>
              <a:t>Local Area Network</a:t>
            </a:r>
            <a:r>
              <a:rPr lang="en-US" sz="2000" dirty="0">
                <a:latin typeface="Candara" panose="020E0502030303020204" pitchFamily="34" charset="0"/>
              </a:rPr>
              <a:t> (</a:t>
            </a:r>
            <a:r>
              <a:rPr lang="en-US" sz="2000" b="1" dirty="0">
                <a:latin typeface="Candara" panose="020E0502030303020204" pitchFamily="34" charset="0"/>
              </a:rPr>
              <a:t>LAN</a:t>
            </a:r>
            <a:r>
              <a:rPr lang="en-US" sz="2000" dirty="0">
                <a:latin typeface="Candara" panose="020E0502030303020204" pitchFamily="34" charset="0"/>
              </a:rPr>
              <a:t>) and </a:t>
            </a:r>
            <a:r>
              <a:rPr lang="en-US" sz="2000" b="1" dirty="0">
                <a:latin typeface="Candara" panose="020E0502030303020204" pitchFamily="34" charset="0"/>
              </a:rPr>
              <a:t>Metropolitan Area Network</a:t>
            </a:r>
            <a:r>
              <a:rPr lang="en-US" sz="2000" dirty="0">
                <a:latin typeface="Candara" panose="020E0502030303020204" pitchFamily="34" charset="0"/>
              </a:rPr>
              <a:t> (</a:t>
            </a:r>
            <a:r>
              <a:rPr lang="en-US" sz="2000" b="1" dirty="0" smtClean="0">
                <a:latin typeface="Candara" panose="020E0502030303020204" pitchFamily="34" charset="0"/>
              </a:rPr>
              <a:t>MAN</a:t>
            </a:r>
            <a:r>
              <a:rPr lang="en-US" sz="2000" dirty="0" smtClean="0">
                <a:latin typeface="Candara" panose="020E0502030303020204" pitchFamily="34" charset="0"/>
              </a:rPr>
              <a:t>) specifications </a:t>
            </a:r>
            <a:r>
              <a:rPr lang="en-US" sz="2000" dirty="0">
                <a:latin typeface="Candara" panose="020E0502030303020204" pitchFamily="34" charset="0"/>
              </a:rPr>
              <a:t>shown in Table 3.1 are only concerned with </a:t>
            </a:r>
            <a:r>
              <a:rPr lang="en-US" sz="2000" b="1" dirty="0">
                <a:solidFill>
                  <a:srgbClr val="669900"/>
                </a:solidFill>
                <a:latin typeface="Candara" panose="020E0502030303020204" pitchFamily="34" charset="0"/>
              </a:rPr>
              <a:t>OSI layers 1 </a:t>
            </a:r>
            <a:r>
              <a:rPr lang="en-US" sz="2000" dirty="0">
                <a:latin typeface="Candara" panose="020E0502030303020204" pitchFamily="34" charset="0"/>
              </a:rPr>
              <a:t>(</a:t>
            </a:r>
            <a:r>
              <a:rPr lang="en-US" sz="2000" b="1" dirty="0">
                <a:solidFill>
                  <a:srgbClr val="669900"/>
                </a:solidFill>
                <a:latin typeface="Candara" panose="020E0502030303020204" pitchFamily="34" charset="0"/>
              </a:rPr>
              <a:t>physical</a:t>
            </a:r>
            <a:r>
              <a:rPr lang="en-US" sz="2000" dirty="0">
                <a:latin typeface="Candara" panose="020E0502030303020204" pitchFamily="34" charset="0"/>
              </a:rPr>
              <a:t>) </a:t>
            </a:r>
            <a:r>
              <a:rPr lang="en-US" sz="2000" b="1" dirty="0">
                <a:solidFill>
                  <a:srgbClr val="669900"/>
                </a:solidFill>
                <a:latin typeface="Candara" panose="020E0502030303020204" pitchFamily="34" charset="0"/>
              </a:rPr>
              <a:t>and 2</a:t>
            </a:r>
            <a:r>
              <a:rPr lang="en-US" sz="2000" dirty="0">
                <a:latin typeface="Candara" panose="020E0502030303020204" pitchFamily="34" charset="0"/>
              </a:rPr>
              <a:t> (</a:t>
            </a:r>
            <a:r>
              <a:rPr lang="en-US" sz="2000" b="1" dirty="0">
                <a:solidFill>
                  <a:srgbClr val="669900"/>
                </a:solidFill>
                <a:latin typeface="Candara" panose="020E0502030303020204" pitchFamily="34" charset="0"/>
              </a:rPr>
              <a:t>data link</a:t>
            </a:r>
            <a:r>
              <a:rPr lang="en-US" sz="2000" dirty="0" smtClean="0">
                <a:latin typeface="Candara" panose="020E0502030303020204" pitchFamily="34" charset="0"/>
              </a:rPr>
              <a:t>). Those </a:t>
            </a:r>
            <a:r>
              <a:rPr lang="en-US" sz="2000" dirty="0">
                <a:latin typeface="Candara" panose="020E0502030303020204" pitchFamily="34" charset="0"/>
              </a:rPr>
              <a:t>specifications </a:t>
            </a:r>
            <a:r>
              <a:rPr lang="en-US" sz="2000" dirty="0" smtClean="0">
                <a:latin typeface="Candara" panose="020E0502030303020204" pitchFamily="34" charset="0"/>
              </a:rPr>
              <a:t>are </a:t>
            </a:r>
            <a:r>
              <a:rPr lang="en-US" sz="2000" dirty="0">
                <a:latin typeface="Candara" panose="020E0502030303020204" pitchFamily="34" charset="0"/>
              </a:rPr>
              <a:t>structured similar to OSI specifications. </a:t>
            </a:r>
            <a:endParaRPr lang="en-US" sz="2000" dirty="0" smtClean="0">
              <a:latin typeface="Candara" panose="020E0502030303020204" pitchFamily="34" charset="0"/>
            </a:endParaRPr>
          </a:p>
          <a:p>
            <a:pPr>
              <a:spcAft>
                <a:spcPts val="1200"/>
              </a:spcAft>
            </a:pPr>
            <a:r>
              <a:rPr lang="en-US" sz="2000" dirty="0" smtClean="0">
                <a:latin typeface="Candara" panose="020E0502030303020204" pitchFamily="34" charset="0"/>
              </a:rPr>
              <a:t>Both </a:t>
            </a:r>
            <a:r>
              <a:rPr lang="en-US" sz="2000" b="1" dirty="0">
                <a:latin typeface="Candara" panose="020E0502030303020204" pitchFamily="34" charset="0"/>
              </a:rPr>
              <a:t>OSI/CMIP</a:t>
            </a:r>
            <a:r>
              <a:rPr lang="en-US" sz="2000" dirty="0">
                <a:latin typeface="Candara" panose="020E0502030303020204" pitchFamily="34" charset="0"/>
              </a:rPr>
              <a:t> and </a:t>
            </a:r>
            <a:r>
              <a:rPr lang="en-US" sz="2000" b="1" dirty="0" smtClean="0">
                <a:latin typeface="Candara" panose="020E0502030303020204" pitchFamily="34" charset="0"/>
              </a:rPr>
              <a:t>Internet/SNMP</a:t>
            </a:r>
            <a:r>
              <a:rPr lang="en-US" sz="2000" dirty="0" smtClean="0">
                <a:latin typeface="Candara" panose="020E0502030303020204" pitchFamily="34" charset="0"/>
              </a:rPr>
              <a:t> protocols </a:t>
            </a:r>
            <a:r>
              <a:rPr lang="en-US" sz="2000" dirty="0">
                <a:latin typeface="Candara" panose="020E0502030303020204" pitchFamily="34" charset="0"/>
              </a:rPr>
              <a:t>use </a:t>
            </a:r>
            <a:r>
              <a:rPr lang="en-US" sz="2000" b="1" dirty="0">
                <a:solidFill>
                  <a:srgbClr val="0070C0"/>
                </a:solidFill>
                <a:latin typeface="Candara" panose="020E0502030303020204" pitchFamily="34" charset="0"/>
              </a:rPr>
              <a:t>IEEE standards </a:t>
            </a:r>
            <a:r>
              <a:rPr lang="en-US" sz="2000" dirty="0">
                <a:latin typeface="Candara" panose="020E0502030303020204" pitchFamily="34" charset="0"/>
              </a:rPr>
              <a:t>for the lower layers. </a:t>
            </a:r>
            <a:endParaRPr lang="en-US" sz="2000" dirty="0" smtClean="0">
              <a:latin typeface="Candara" panose="020E0502030303020204" pitchFamily="34" charset="0"/>
            </a:endParaRPr>
          </a:p>
          <a:p>
            <a:pPr marL="342900" indent="-342900">
              <a:spcAft>
                <a:spcPts val="1200"/>
              </a:spcAft>
              <a:buFont typeface="Arial" panose="020B0604020202020204" pitchFamily="34" charset="0"/>
              <a:buChar char="•"/>
            </a:pPr>
            <a:r>
              <a:rPr lang="en-US" sz="1800" dirty="0" smtClean="0">
                <a:latin typeface="Candara" panose="020E0502030303020204" pitchFamily="34" charset="0"/>
              </a:rPr>
              <a:t>The </a:t>
            </a:r>
            <a:r>
              <a:rPr lang="en-US" sz="1800" dirty="0">
                <a:solidFill>
                  <a:srgbClr val="0070C0"/>
                </a:solidFill>
                <a:latin typeface="Candara" panose="020E0502030303020204" pitchFamily="34" charset="0"/>
              </a:rPr>
              <a:t>IEEE 802.x series </a:t>
            </a:r>
            <a:r>
              <a:rPr lang="en-US" sz="1800" dirty="0">
                <a:latin typeface="Candara" panose="020E0502030303020204" pitchFamily="34" charset="0"/>
              </a:rPr>
              <a:t>of specifications define </a:t>
            </a:r>
            <a:r>
              <a:rPr lang="en-US" sz="1800" dirty="0" smtClean="0">
                <a:latin typeface="Candara" panose="020E0502030303020204" pitchFamily="34" charset="0"/>
              </a:rPr>
              <a:t>the standards </a:t>
            </a:r>
            <a:r>
              <a:rPr lang="en-US" sz="1800" dirty="0">
                <a:latin typeface="Candara" panose="020E0502030303020204" pitchFamily="34" charset="0"/>
              </a:rPr>
              <a:t>for the various </a:t>
            </a:r>
            <a:r>
              <a:rPr lang="en-US" sz="1800" b="1" dirty="0">
                <a:latin typeface="Candara" panose="020E0502030303020204" pitchFamily="34" charset="0"/>
              </a:rPr>
              <a:t>physical media </a:t>
            </a:r>
            <a:r>
              <a:rPr lang="en-US" sz="1800" dirty="0">
                <a:latin typeface="Candara" panose="020E0502030303020204" pitchFamily="34" charset="0"/>
              </a:rPr>
              <a:t>and </a:t>
            </a:r>
            <a:r>
              <a:rPr lang="en-US" sz="1800" b="1" dirty="0">
                <a:latin typeface="Candara" panose="020E0502030303020204" pitchFamily="34" charset="0"/>
              </a:rPr>
              <a:t>data link protocols</a:t>
            </a:r>
            <a:r>
              <a:rPr lang="en-US" sz="1800" dirty="0">
                <a:latin typeface="Candara" panose="020E0502030303020204" pitchFamily="34" charset="0"/>
              </a:rPr>
              <a:t>. </a:t>
            </a:r>
          </a:p>
          <a:p>
            <a:pPr marL="342900" indent="-342900">
              <a:spcAft>
                <a:spcPts val="1200"/>
              </a:spcAft>
              <a:buFont typeface="Arial" panose="020B0604020202020204" pitchFamily="34" charset="0"/>
              <a:buChar char="•"/>
            </a:pPr>
            <a:r>
              <a:rPr lang="en-US" sz="1800" dirty="0" smtClean="0">
                <a:solidFill>
                  <a:srgbClr val="0070C0"/>
                </a:solidFill>
                <a:latin typeface="Candara" panose="020E0502030303020204" pitchFamily="34" charset="0"/>
              </a:rPr>
              <a:t>IEEE </a:t>
            </a:r>
            <a:r>
              <a:rPr lang="en-US" sz="1800" dirty="0">
                <a:solidFill>
                  <a:srgbClr val="0070C0"/>
                </a:solidFill>
                <a:latin typeface="Candara" panose="020E0502030303020204" pitchFamily="34" charset="0"/>
              </a:rPr>
              <a:t>802.1 </a:t>
            </a:r>
            <a:r>
              <a:rPr lang="en-US" sz="1800" dirty="0">
                <a:latin typeface="Candara" panose="020E0502030303020204" pitchFamily="34" charset="0"/>
              </a:rPr>
              <a:t>specifications </a:t>
            </a:r>
            <a:r>
              <a:rPr lang="en-US" sz="1800" dirty="0" smtClean="0">
                <a:latin typeface="Candara" panose="020E0502030303020204" pitchFamily="34" charset="0"/>
              </a:rPr>
              <a:t>present overview</a:t>
            </a:r>
            <a:r>
              <a:rPr lang="en-US" sz="1800" dirty="0">
                <a:latin typeface="Candara" panose="020E0502030303020204" pitchFamily="34" charset="0"/>
              </a:rPr>
              <a:t>, </a:t>
            </a:r>
            <a:r>
              <a:rPr lang="en-US" sz="1800" b="1" dirty="0">
                <a:latin typeface="Candara" panose="020E0502030303020204" pitchFamily="34" charset="0"/>
              </a:rPr>
              <a:t>architecture</a:t>
            </a:r>
            <a:r>
              <a:rPr lang="en-US" sz="1800" dirty="0">
                <a:latin typeface="Candara" panose="020E0502030303020204" pitchFamily="34" charset="0"/>
              </a:rPr>
              <a:t>, and </a:t>
            </a:r>
            <a:r>
              <a:rPr lang="en-US" sz="1800" b="1" dirty="0">
                <a:latin typeface="Candara" panose="020E0502030303020204" pitchFamily="34" charset="0"/>
              </a:rPr>
              <a:t>management</a:t>
            </a:r>
            <a:r>
              <a:rPr lang="en-US" sz="1800" dirty="0">
                <a:latin typeface="Candara" panose="020E0502030303020204" pitchFamily="34" charset="0"/>
              </a:rPr>
              <a:t>. </a:t>
            </a:r>
            <a:endParaRPr lang="en-US" sz="1800" dirty="0" smtClean="0">
              <a:latin typeface="Candara" panose="020E0502030303020204" pitchFamily="34" charset="0"/>
            </a:endParaRPr>
          </a:p>
          <a:p>
            <a:pPr marL="342900" indent="-342900">
              <a:spcAft>
                <a:spcPts val="1200"/>
              </a:spcAft>
              <a:buFont typeface="Arial" panose="020B0604020202020204" pitchFamily="34" charset="0"/>
              <a:buChar char="•"/>
            </a:pPr>
            <a:r>
              <a:rPr lang="en-US" sz="1800" dirty="0" smtClean="0">
                <a:latin typeface="Candara" panose="020E0502030303020204" pitchFamily="34" charset="0"/>
              </a:rPr>
              <a:t>The </a:t>
            </a:r>
            <a:r>
              <a:rPr lang="en-US" sz="1800" dirty="0">
                <a:solidFill>
                  <a:srgbClr val="0070C0"/>
                </a:solidFill>
                <a:latin typeface="Candara" panose="020E0502030303020204" pitchFamily="34" charset="0"/>
              </a:rPr>
              <a:t>IEEE 802.2 </a:t>
            </a:r>
            <a:r>
              <a:rPr lang="en-US" sz="1800" dirty="0">
                <a:latin typeface="Candara" panose="020E0502030303020204" pitchFamily="34" charset="0"/>
              </a:rPr>
              <a:t>standard specifies the </a:t>
            </a:r>
            <a:r>
              <a:rPr lang="en-US" sz="1800" b="1" dirty="0">
                <a:latin typeface="Candara" panose="020E0502030303020204" pitchFamily="34" charset="0"/>
              </a:rPr>
              <a:t>Logical Link </a:t>
            </a:r>
            <a:r>
              <a:rPr lang="en-US" sz="1800" b="1" dirty="0" smtClean="0">
                <a:latin typeface="Candara" panose="020E0502030303020204" pitchFamily="34" charset="0"/>
              </a:rPr>
              <a:t>Control</a:t>
            </a:r>
            <a:r>
              <a:rPr lang="en-US" sz="1800" dirty="0" smtClean="0">
                <a:latin typeface="Candara" panose="020E0502030303020204" pitchFamily="34" charset="0"/>
              </a:rPr>
              <a:t> (</a:t>
            </a:r>
            <a:r>
              <a:rPr lang="en-US" sz="1800" b="1" dirty="0" smtClean="0">
                <a:latin typeface="Candara" panose="020E0502030303020204" pitchFamily="34" charset="0"/>
              </a:rPr>
              <a:t>LLC</a:t>
            </a:r>
            <a:r>
              <a:rPr lang="en-US" sz="1800" dirty="0">
                <a:latin typeface="Candara" panose="020E0502030303020204" pitchFamily="34" charset="0"/>
              </a:rPr>
              <a:t>) </a:t>
            </a:r>
            <a:r>
              <a:rPr lang="en-US" sz="1800" b="1" dirty="0">
                <a:latin typeface="Candara" panose="020E0502030303020204" pitchFamily="34" charset="0"/>
              </a:rPr>
              <a:t>layer</a:t>
            </a:r>
            <a:r>
              <a:rPr lang="en-US" sz="1800" dirty="0">
                <a:latin typeface="Candara" panose="020E0502030303020204" pitchFamily="34" charset="0"/>
              </a:rPr>
              <a:t>. As we saw in Chapter 1 (Figure 1.14), the LLC layer provides transparency of the </a:t>
            </a:r>
            <a:r>
              <a:rPr lang="en-US" sz="1800" dirty="0" smtClean="0">
                <a:latin typeface="Candara" panose="020E0502030303020204" pitchFamily="34" charset="0"/>
              </a:rPr>
              <a:t>various physical </a:t>
            </a:r>
            <a:r>
              <a:rPr lang="en-US" sz="1800" dirty="0">
                <a:latin typeface="Candara" panose="020E0502030303020204" pitchFamily="34" charset="0"/>
              </a:rPr>
              <a:t>media and protocols to the network layer. </a:t>
            </a:r>
            <a:endParaRPr lang="en-US" sz="1800" dirty="0" smtClean="0">
              <a:latin typeface="Candara" panose="020E0502030303020204" pitchFamily="34" charset="0"/>
            </a:endParaRPr>
          </a:p>
          <a:p>
            <a:pPr marL="342900" indent="-342900">
              <a:spcAft>
                <a:spcPts val="1200"/>
              </a:spcAft>
              <a:buFont typeface="Arial" panose="020B0604020202020204" pitchFamily="34" charset="0"/>
              <a:buChar char="•"/>
            </a:pPr>
            <a:r>
              <a:rPr lang="en-US" sz="1800" dirty="0" smtClean="0">
                <a:latin typeface="Candara" panose="020E0502030303020204" pitchFamily="34" charset="0"/>
              </a:rPr>
              <a:t>The </a:t>
            </a:r>
            <a:r>
              <a:rPr lang="en-US" sz="1800" dirty="0">
                <a:latin typeface="Candara" panose="020E0502030303020204" pitchFamily="34" charset="0"/>
              </a:rPr>
              <a:t>others in series are for specific media </a:t>
            </a:r>
            <a:r>
              <a:rPr lang="en-US" sz="1800" dirty="0" smtClean="0">
                <a:latin typeface="Candara" panose="020E0502030303020204" pitchFamily="34" charset="0"/>
              </a:rPr>
              <a:t>and protocols</a:t>
            </a:r>
            <a:r>
              <a:rPr lang="en-US" sz="1800" dirty="0">
                <a:latin typeface="Candara" panose="020E0502030303020204" pitchFamily="34" charset="0"/>
              </a:rPr>
              <a:t>. For example, </a:t>
            </a:r>
            <a:r>
              <a:rPr lang="en-US" sz="1800" dirty="0">
                <a:solidFill>
                  <a:srgbClr val="0070C0"/>
                </a:solidFill>
                <a:latin typeface="Candara" panose="020E0502030303020204" pitchFamily="34" charset="0"/>
              </a:rPr>
              <a:t>802.3</a:t>
            </a:r>
            <a:r>
              <a:rPr lang="en-US" sz="1800" dirty="0">
                <a:latin typeface="Candara" panose="020E0502030303020204" pitchFamily="34" charset="0"/>
              </a:rPr>
              <a:t> specifications are for </a:t>
            </a:r>
            <a:r>
              <a:rPr lang="en-US" sz="1800" b="1" dirty="0">
                <a:latin typeface="Candara" panose="020E0502030303020204" pitchFamily="34" charset="0"/>
              </a:rPr>
              <a:t>Ethernet LANs</a:t>
            </a:r>
            <a:r>
              <a:rPr lang="en-US" sz="1800" dirty="0" smtClean="0">
                <a:latin typeface="Candara" panose="020E0502030303020204" pitchFamily="34" charset="0"/>
              </a:rPr>
              <a:t>.</a:t>
            </a:r>
            <a:endParaRPr lang="en-US" sz="1800" dirty="0">
              <a:latin typeface="Candara" panose="020E0502030303020204" pitchFamily="34" charset="0"/>
            </a:endParaRPr>
          </a:p>
        </p:txBody>
      </p:sp>
      <p:sp>
        <p:nvSpPr>
          <p:cNvPr id="5" name="5-Point Star 4"/>
          <p:cNvSpPr/>
          <p:nvPr/>
        </p:nvSpPr>
        <p:spPr>
          <a:xfrm>
            <a:off x="11143488" y="14630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66050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8" y="121920"/>
            <a:ext cx="7657866" cy="461665"/>
          </a:xfrm>
          <a:prstGeom prst="rect">
            <a:avLst/>
          </a:prstGeom>
          <a:noFill/>
        </p:spPr>
        <p:txBody>
          <a:bodyPr wrap="none" rtlCol="1">
            <a:spAutoFit/>
          </a:bodyPr>
          <a:lstStyle/>
          <a:p>
            <a:r>
              <a:rPr lang="en-US" sz="2400" b="1" dirty="0">
                <a:solidFill>
                  <a:srgbClr val="0070C0"/>
                </a:solidFill>
              </a:rPr>
              <a:t>3.1 NETWORK MANAGEMENT </a:t>
            </a:r>
            <a:r>
              <a:rPr lang="en-US" sz="2400" b="1" dirty="0" smtClean="0">
                <a:solidFill>
                  <a:srgbClr val="CC9900"/>
                </a:solidFill>
              </a:rPr>
              <a:t>STANDARDS</a:t>
            </a:r>
            <a:r>
              <a:rPr lang="en-US" sz="2400" b="1" dirty="0" smtClean="0">
                <a:solidFill>
                  <a:srgbClr val="0070C0"/>
                </a:solidFill>
              </a:rPr>
              <a:t> </a:t>
            </a:r>
            <a:r>
              <a:rPr lang="en-US" sz="1800" dirty="0" smtClean="0">
                <a:solidFill>
                  <a:srgbClr val="0070C0"/>
                </a:solidFill>
              </a:rPr>
              <a:t>(cont.)</a:t>
            </a:r>
            <a:endParaRPr lang="ar-SA" sz="1800" dirty="0">
              <a:solidFill>
                <a:srgbClr val="0070C0"/>
              </a:solidFill>
            </a:endParaRPr>
          </a:p>
        </p:txBody>
      </p:sp>
      <p:sp>
        <p:nvSpPr>
          <p:cNvPr id="3" name="TextBox 2"/>
          <p:cNvSpPr txBox="1"/>
          <p:nvPr/>
        </p:nvSpPr>
        <p:spPr>
          <a:xfrm>
            <a:off x="97536" y="804672"/>
            <a:ext cx="11962659" cy="8094524"/>
          </a:xfrm>
          <a:prstGeom prst="rect">
            <a:avLst/>
          </a:prstGeom>
          <a:noFill/>
        </p:spPr>
        <p:txBody>
          <a:bodyPr wrap="square" rtlCol="1">
            <a:spAutoFit/>
          </a:bodyPr>
          <a:lstStyle/>
          <a:p>
            <a:pPr>
              <a:spcAft>
                <a:spcPts val="1200"/>
              </a:spcAft>
            </a:pPr>
            <a:r>
              <a:rPr lang="en-US" sz="2000" dirty="0" smtClean="0">
                <a:latin typeface="Candara" panose="020E0502030303020204" pitchFamily="34" charset="0"/>
              </a:rPr>
              <a:t>The </a:t>
            </a:r>
            <a:r>
              <a:rPr lang="en-US" sz="2000" dirty="0">
                <a:latin typeface="Candara" panose="020E0502030303020204" pitchFamily="34" charset="0"/>
              </a:rPr>
              <a:t>last category in Table 3.1 addresses </a:t>
            </a:r>
            <a:r>
              <a:rPr lang="en-US" sz="2000" b="1" dirty="0">
                <a:latin typeface="Candara" panose="020E0502030303020204" pitchFamily="34" charset="0"/>
              </a:rPr>
              <a:t>several</a:t>
            </a:r>
            <a:r>
              <a:rPr lang="en-US" sz="2000" dirty="0">
                <a:latin typeface="Candara" panose="020E0502030303020204" pitchFamily="34" charset="0"/>
              </a:rPr>
              <a:t> </a:t>
            </a:r>
            <a:r>
              <a:rPr lang="en-US" sz="2000" b="1" dirty="0">
                <a:latin typeface="Candara" panose="020E0502030303020204" pitchFamily="34" charset="0"/>
              </a:rPr>
              <a:t>emerging management technologies</a:t>
            </a:r>
            <a:r>
              <a:rPr lang="en-US" sz="2000" dirty="0">
                <a:latin typeface="Candara" panose="020E0502030303020204" pitchFamily="34" charset="0"/>
              </a:rPr>
              <a:t>. One </a:t>
            </a:r>
            <a:r>
              <a:rPr lang="en-US" sz="2000" dirty="0" smtClean="0">
                <a:latin typeface="Candara" panose="020E0502030303020204" pitchFamily="34" charset="0"/>
              </a:rPr>
              <a:t>of them is based </a:t>
            </a:r>
            <a:r>
              <a:rPr lang="en-US" sz="2000" dirty="0">
                <a:latin typeface="Candara" panose="020E0502030303020204" pitchFamily="34" charset="0"/>
              </a:rPr>
              <a:t>on using </a:t>
            </a:r>
            <a:r>
              <a:rPr lang="en-US" sz="2000" b="1" dirty="0">
                <a:latin typeface="Candara" panose="020E0502030303020204" pitchFamily="34" charset="0"/>
              </a:rPr>
              <a:t>Web technology</a:t>
            </a:r>
            <a:r>
              <a:rPr lang="en-US" sz="2000" dirty="0">
                <a:latin typeface="Candara" panose="020E0502030303020204" pitchFamily="34" charset="0"/>
              </a:rPr>
              <a:t>, </a:t>
            </a:r>
            <a:r>
              <a:rPr lang="en-US" sz="2000" b="1" dirty="0">
                <a:latin typeface="Candara" panose="020E0502030303020204" pitchFamily="34" charset="0"/>
              </a:rPr>
              <a:t>Web server </a:t>
            </a:r>
            <a:r>
              <a:rPr lang="en-US" sz="2000" dirty="0">
                <a:latin typeface="Candara" panose="020E0502030303020204" pitchFamily="34" charset="0"/>
              </a:rPr>
              <a:t>for the management system and </a:t>
            </a:r>
            <a:r>
              <a:rPr lang="en-US" sz="2000" b="1" dirty="0">
                <a:latin typeface="Candara" panose="020E0502030303020204" pitchFamily="34" charset="0"/>
              </a:rPr>
              <a:t>Web browsers </a:t>
            </a:r>
            <a:r>
              <a:rPr lang="en-US" sz="2000" dirty="0">
                <a:latin typeface="Candara" panose="020E0502030303020204" pitchFamily="34" charset="0"/>
              </a:rPr>
              <a:t>for </a:t>
            </a:r>
            <a:r>
              <a:rPr lang="en-US" sz="2000" dirty="0" smtClean="0">
                <a:latin typeface="Candara" panose="020E0502030303020204" pitchFamily="34" charset="0"/>
              </a:rPr>
              <a:t>network management </a:t>
            </a:r>
            <a:r>
              <a:rPr lang="en-US" sz="2000" dirty="0">
                <a:latin typeface="Candara" panose="020E0502030303020204" pitchFamily="34" charset="0"/>
              </a:rPr>
              <a:t>stations. </a:t>
            </a:r>
            <a:endParaRPr lang="en-US" sz="2000" dirty="0" smtClean="0">
              <a:latin typeface="Candara" panose="020E0502030303020204" pitchFamily="34" charset="0"/>
            </a:endParaRPr>
          </a:p>
          <a:p>
            <a:pPr>
              <a:spcAft>
                <a:spcPts val="1200"/>
              </a:spcAft>
            </a:pPr>
            <a:r>
              <a:rPr lang="en-US" sz="2000" dirty="0" smtClean="0">
                <a:latin typeface="Candara" panose="020E0502030303020204" pitchFamily="34" charset="0"/>
              </a:rPr>
              <a:t>In </a:t>
            </a:r>
            <a:r>
              <a:rPr lang="en-US" sz="2000" b="1" dirty="0" smtClean="0">
                <a:solidFill>
                  <a:srgbClr val="0070C0"/>
                </a:solidFill>
                <a:latin typeface="Candara" panose="020E0502030303020204" pitchFamily="34" charset="0"/>
              </a:rPr>
              <a:t>Web-based </a:t>
            </a:r>
            <a:r>
              <a:rPr lang="en-US" sz="2000" b="1" dirty="0">
                <a:solidFill>
                  <a:srgbClr val="0070C0"/>
                </a:solidFill>
                <a:latin typeface="Candara" panose="020E0502030303020204" pitchFamily="34" charset="0"/>
              </a:rPr>
              <a:t>management</a:t>
            </a:r>
            <a:r>
              <a:rPr lang="en-US" sz="2000" dirty="0">
                <a:latin typeface="Candara" panose="020E0502030303020204" pitchFamily="34" charset="0"/>
              </a:rPr>
              <a:t>, the organization model uses </a:t>
            </a:r>
            <a:r>
              <a:rPr lang="en-US" sz="2000" b="1" dirty="0">
                <a:latin typeface="Candara" panose="020E0502030303020204" pitchFamily="34" charset="0"/>
              </a:rPr>
              <a:t>Web server-Web </a:t>
            </a:r>
            <a:r>
              <a:rPr lang="en-US" sz="2000" b="1" dirty="0" smtClean="0">
                <a:latin typeface="Candara" panose="020E0502030303020204" pitchFamily="34" charset="0"/>
              </a:rPr>
              <a:t>browser </a:t>
            </a:r>
            <a:r>
              <a:rPr lang="en-US" sz="2000" b="1" dirty="0">
                <a:latin typeface="Candara" panose="020E0502030303020204" pitchFamily="34" charset="0"/>
              </a:rPr>
              <a:t>architecture</a:t>
            </a:r>
            <a:r>
              <a:rPr lang="en-US" sz="2000" dirty="0">
                <a:latin typeface="Candara" panose="020E0502030303020204" pitchFamily="34" charset="0"/>
              </a:rPr>
              <a:t>. Much of the </a:t>
            </a:r>
            <a:r>
              <a:rPr lang="en-US" sz="2000" b="1" dirty="0">
                <a:latin typeface="Candara" panose="020E0502030303020204" pitchFamily="34" charset="0"/>
              </a:rPr>
              <a:t>object-oriented technology</a:t>
            </a:r>
            <a:r>
              <a:rPr lang="en-US" sz="2000" dirty="0">
                <a:latin typeface="Candara" panose="020E0502030303020204" pitchFamily="34" charset="0"/>
              </a:rPr>
              <a:t>, such as </a:t>
            </a:r>
            <a:r>
              <a:rPr lang="en-US" sz="2000" b="1" dirty="0">
                <a:latin typeface="Candara" panose="020E0502030303020204" pitchFamily="34" charset="0"/>
              </a:rPr>
              <a:t>hypermedia server</a:t>
            </a:r>
            <a:r>
              <a:rPr lang="en-US" sz="2000" dirty="0">
                <a:latin typeface="Candara" panose="020E0502030303020204" pitchFamily="34" charset="0"/>
              </a:rPr>
              <a:t>, </a:t>
            </a:r>
            <a:r>
              <a:rPr lang="en-US" sz="2000" b="1" dirty="0" smtClean="0">
                <a:latin typeface="Candara" panose="020E0502030303020204" pitchFamily="34" charset="0"/>
              </a:rPr>
              <a:t>CORBA-oriented transportation</a:t>
            </a:r>
            <a:r>
              <a:rPr lang="en-US" sz="2000" dirty="0">
                <a:latin typeface="Candara" panose="020E0502030303020204" pitchFamily="34" charset="0"/>
              </a:rPr>
              <a:t>, and </a:t>
            </a:r>
            <a:r>
              <a:rPr lang="en-US" sz="2000" b="1" dirty="0" smtClean="0">
                <a:latin typeface="Candara" panose="020E0502030303020204" pitchFamily="34" charset="0"/>
              </a:rPr>
              <a:t>client-server </a:t>
            </a:r>
            <a:r>
              <a:rPr lang="en-US" sz="2000" b="1" dirty="0">
                <a:latin typeface="Candara" panose="020E0502030303020204" pitchFamily="34" charset="0"/>
              </a:rPr>
              <a:t>push-technology</a:t>
            </a:r>
            <a:r>
              <a:rPr lang="en-US" sz="2000" dirty="0">
                <a:latin typeface="Candara" panose="020E0502030303020204" pitchFamily="34" charset="0"/>
              </a:rPr>
              <a:t> influence the Web-based </a:t>
            </a:r>
            <a:r>
              <a:rPr lang="en-US" sz="2000" dirty="0" smtClean="0">
                <a:latin typeface="Candara" panose="020E0502030303020204" pitchFamily="34" charset="0"/>
              </a:rPr>
              <a:t>management.</a:t>
            </a:r>
          </a:p>
          <a:p>
            <a:pPr>
              <a:spcAft>
                <a:spcPts val="1200"/>
              </a:spcAft>
            </a:pPr>
            <a:r>
              <a:rPr lang="en-US" sz="2000" dirty="0" smtClean="0">
                <a:latin typeface="Candara" panose="020E0502030303020204" pitchFamily="34" charset="0"/>
              </a:rPr>
              <a:t>The </a:t>
            </a:r>
            <a:r>
              <a:rPr lang="en-US" sz="2000" b="1" dirty="0">
                <a:solidFill>
                  <a:srgbClr val="669900"/>
                </a:solidFill>
                <a:latin typeface="Candara" panose="020E0502030303020204" pitchFamily="34" charset="0"/>
              </a:rPr>
              <a:t>Web-Based Enterprise Management</a:t>
            </a:r>
            <a:r>
              <a:rPr lang="en-US" sz="2000" dirty="0">
                <a:solidFill>
                  <a:srgbClr val="669900"/>
                </a:solidFill>
                <a:latin typeface="Candara" panose="020E0502030303020204" pitchFamily="34" charset="0"/>
              </a:rPr>
              <a:t> </a:t>
            </a:r>
            <a:r>
              <a:rPr lang="en-US" sz="2000" dirty="0">
                <a:latin typeface="Candara" panose="020E0502030303020204" pitchFamily="34" charset="0"/>
              </a:rPr>
              <a:t>(</a:t>
            </a:r>
            <a:r>
              <a:rPr lang="en-US" sz="2000" b="1" dirty="0">
                <a:solidFill>
                  <a:srgbClr val="669900"/>
                </a:solidFill>
                <a:latin typeface="Candara" panose="020E0502030303020204" pitchFamily="34" charset="0"/>
              </a:rPr>
              <a:t>WBEM</a:t>
            </a:r>
            <a:r>
              <a:rPr lang="en-US" sz="2000" dirty="0">
                <a:latin typeface="Candara" panose="020E0502030303020204" pitchFamily="34" charset="0"/>
              </a:rPr>
              <a:t>) standard is developed by the </a:t>
            </a:r>
            <a:r>
              <a:rPr lang="en-US" sz="2000" b="1" dirty="0">
                <a:latin typeface="Candara" panose="020E0502030303020204" pitchFamily="34" charset="0"/>
              </a:rPr>
              <a:t>Desktop </a:t>
            </a:r>
            <a:r>
              <a:rPr lang="en-US" sz="2000" b="1" dirty="0" smtClean="0">
                <a:latin typeface="Candara" panose="020E0502030303020204" pitchFamily="34" charset="0"/>
              </a:rPr>
              <a:t>Management </a:t>
            </a:r>
            <a:r>
              <a:rPr lang="en-US" sz="2000" b="1" dirty="0">
                <a:latin typeface="Candara" panose="020E0502030303020204" pitchFamily="34" charset="0"/>
              </a:rPr>
              <a:t>Task Force</a:t>
            </a:r>
            <a:r>
              <a:rPr lang="en-US" sz="2000" dirty="0">
                <a:latin typeface="Candara" panose="020E0502030303020204" pitchFamily="34" charset="0"/>
              </a:rPr>
              <a:t> (</a:t>
            </a:r>
            <a:r>
              <a:rPr lang="en-US" sz="2000" b="1" dirty="0">
                <a:latin typeface="Candara" panose="020E0502030303020204" pitchFamily="34" charset="0"/>
              </a:rPr>
              <a:t>DMTF</a:t>
            </a:r>
            <a:r>
              <a:rPr lang="en-US" sz="2000" dirty="0">
                <a:latin typeface="Candara" panose="020E0502030303020204" pitchFamily="34" charset="0"/>
              </a:rPr>
              <a:t>). It is based on the </a:t>
            </a:r>
            <a:r>
              <a:rPr lang="en-US" sz="2000" b="1" dirty="0">
                <a:latin typeface="Candara" panose="020E0502030303020204" pitchFamily="34" charset="0"/>
              </a:rPr>
              <a:t>Common Information Model</a:t>
            </a:r>
            <a:r>
              <a:rPr lang="en-US" sz="2000" dirty="0">
                <a:latin typeface="Candara" panose="020E0502030303020204" pitchFamily="34" charset="0"/>
              </a:rPr>
              <a:t> (</a:t>
            </a:r>
            <a:r>
              <a:rPr lang="en-US" sz="2000" b="1" dirty="0">
                <a:latin typeface="Candara" panose="020E0502030303020204" pitchFamily="34" charset="0"/>
              </a:rPr>
              <a:t>CIM</a:t>
            </a:r>
            <a:r>
              <a:rPr lang="en-US" sz="2000" dirty="0">
                <a:latin typeface="Candara" panose="020E0502030303020204" pitchFamily="34" charset="0"/>
              </a:rPr>
              <a:t>) data model </a:t>
            </a:r>
            <a:r>
              <a:rPr lang="en-US" sz="2000" dirty="0" smtClean="0">
                <a:latin typeface="Candara" panose="020E0502030303020204" pitchFamily="34" charset="0"/>
              </a:rPr>
              <a:t>transported using </a:t>
            </a:r>
            <a:r>
              <a:rPr lang="en-US" sz="2000" dirty="0">
                <a:latin typeface="Candara" panose="020E0502030303020204" pitchFamily="34" charset="0"/>
              </a:rPr>
              <a:t>CIM Operations over HTTP.</a:t>
            </a:r>
          </a:p>
          <a:p>
            <a:pPr>
              <a:spcAft>
                <a:spcPts val="1200"/>
              </a:spcAft>
            </a:pPr>
            <a:r>
              <a:rPr lang="en-US" sz="2000" dirty="0">
                <a:latin typeface="Candara" panose="020E0502030303020204" pitchFamily="34" charset="0"/>
              </a:rPr>
              <a:t>The </a:t>
            </a:r>
            <a:r>
              <a:rPr lang="en-US" sz="2000" b="1" dirty="0">
                <a:solidFill>
                  <a:srgbClr val="669900"/>
                </a:solidFill>
                <a:latin typeface="Candara" panose="020E0502030303020204" pitchFamily="34" charset="0"/>
              </a:rPr>
              <a:t>Java Management Extension </a:t>
            </a:r>
            <a:r>
              <a:rPr lang="en-US" sz="2000" dirty="0">
                <a:latin typeface="Candara" panose="020E0502030303020204" pitchFamily="34" charset="0"/>
              </a:rPr>
              <a:t>[</a:t>
            </a:r>
            <a:r>
              <a:rPr lang="en-US" sz="2000" b="1" dirty="0">
                <a:solidFill>
                  <a:srgbClr val="669900"/>
                </a:solidFill>
                <a:latin typeface="Candara" panose="020E0502030303020204" pitchFamily="34" charset="0"/>
              </a:rPr>
              <a:t>JMX</a:t>
            </a:r>
            <a:r>
              <a:rPr lang="en-US" sz="2000" dirty="0">
                <a:latin typeface="Candara" panose="020E0502030303020204" pitchFamily="34" charset="0"/>
              </a:rPr>
              <a:t>] is an </a:t>
            </a:r>
            <a:r>
              <a:rPr lang="en-US" sz="2000" b="1" dirty="0">
                <a:latin typeface="Candara" panose="020E0502030303020204" pitchFamily="34" charset="0"/>
              </a:rPr>
              <a:t>open Java technology </a:t>
            </a:r>
            <a:r>
              <a:rPr lang="en-US" sz="2000" dirty="0">
                <a:latin typeface="Candara" panose="020E0502030303020204" pitchFamily="34" charset="0"/>
              </a:rPr>
              <a:t>for management. It </a:t>
            </a:r>
            <a:r>
              <a:rPr lang="en-US" sz="2000" dirty="0" smtClean="0">
                <a:latin typeface="Candara" panose="020E0502030303020204" pitchFamily="34" charset="0"/>
              </a:rPr>
              <a:t>defines management </a:t>
            </a:r>
            <a:r>
              <a:rPr lang="en-US" sz="2000" dirty="0">
                <a:latin typeface="Candara" panose="020E0502030303020204" pitchFamily="34" charset="0"/>
              </a:rPr>
              <a:t>architecture, </a:t>
            </a:r>
            <a:r>
              <a:rPr lang="en-US" sz="2000" b="1" dirty="0">
                <a:latin typeface="Candara" panose="020E0502030303020204" pitchFamily="34" charset="0"/>
              </a:rPr>
              <a:t>application programming interfaces </a:t>
            </a:r>
            <a:r>
              <a:rPr lang="en-US" sz="2000" dirty="0">
                <a:latin typeface="Candara" panose="020E0502030303020204" pitchFamily="34" charset="0"/>
              </a:rPr>
              <a:t>(</a:t>
            </a:r>
            <a:r>
              <a:rPr lang="en-US" sz="2000" b="1" dirty="0">
                <a:latin typeface="Candara" panose="020E0502030303020204" pitchFamily="34" charset="0"/>
              </a:rPr>
              <a:t>APIs</a:t>
            </a:r>
            <a:r>
              <a:rPr lang="en-US" sz="2000" dirty="0">
                <a:latin typeface="Candara" panose="020E0502030303020204" pitchFamily="34" charset="0"/>
              </a:rPr>
              <a:t>), and management services </a:t>
            </a:r>
            <a:r>
              <a:rPr lang="en-US" sz="2000" dirty="0" smtClean="0">
                <a:latin typeface="Candara" panose="020E0502030303020204" pitchFamily="34" charset="0"/>
              </a:rPr>
              <a:t>under a </a:t>
            </a:r>
            <a:r>
              <a:rPr lang="en-US" sz="2000" dirty="0">
                <a:latin typeface="Candara" panose="020E0502030303020204" pitchFamily="34" charset="0"/>
              </a:rPr>
              <a:t>single umbrella specification. </a:t>
            </a:r>
            <a:r>
              <a:rPr lang="en-US" sz="2000" dirty="0" smtClean="0">
                <a:latin typeface="Candara" panose="020E0502030303020204" pitchFamily="34" charset="0"/>
              </a:rPr>
              <a:t>It was </a:t>
            </a:r>
            <a:r>
              <a:rPr lang="en-US" sz="2000" dirty="0">
                <a:latin typeface="Candara" panose="020E0502030303020204" pitchFamily="34" charset="0"/>
              </a:rPr>
              <a:t>developed under Sun Microsystems's JMAPI (Java </a:t>
            </a:r>
            <a:r>
              <a:rPr lang="en-US" sz="2000" dirty="0" smtClean="0">
                <a:latin typeface="Candara" panose="020E0502030303020204" pitchFamily="34" charset="0"/>
              </a:rPr>
              <a:t>Management API</a:t>
            </a:r>
            <a:r>
              <a:rPr lang="en-US" sz="2000" dirty="0">
                <a:latin typeface="Candara" panose="020E0502030303020204" pitchFamily="34" charset="0"/>
              </a:rPr>
              <a:t>) initiative.</a:t>
            </a:r>
          </a:p>
          <a:p>
            <a:pPr>
              <a:spcAft>
                <a:spcPts val="1200"/>
              </a:spcAft>
            </a:pPr>
            <a:r>
              <a:rPr lang="en-US" sz="2000" b="1" dirty="0">
                <a:solidFill>
                  <a:srgbClr val="669900"/>
                </a:solidFill>
                <a:latin typeface="Candara" panose="020E0502030303020204" pitchFamily="34" charset="0"/>
              </a:rPr>
              <a:t>XML</a:t>
            </a:r>
            <a:r>
              <a:rPr lang="en-US" sz="2000" dirty="0">
                <a:solidFill>
                  <a:srgbClr val="669900"/>
                </a:solidFill>
                <a:latin typeface="Candara" panose="020E0502030303020204" pitchFamily="34" charset="0"/>
              </a:rPr>
              <a:t> </a:t>
            </a:r>
            <a:r>
              <a:rPr lang="en-US" sz="2000" dirty="0">
                <a:latin typeface="Candara" panose="020E0502030303020204" pitchFamily="34" charset="0"/>
              </a:rPr>
              <a:t>is a </a:t>
            </a:r>
            <a:r>
              <a:rPr lang="en-US" sz="2000" b="1" dirty="0" smtClean="0">
                <a:latin typeface="Candara" panose="020E0502030303020204" pitchFamily="34" charset="0"/>
              </a:rPr>
              <a:t>meta-markup </a:t>
            </a:r>
            <a:r>
              <a:rPr lang="en-US" sz="2000" b="1" dirty="0">
                <a:latin typeface="Candara" panose="020E0502030303020204" pitchFamily="34" charset="0"/>
              </a:rPr>
              <a:t>language </a:t>
            </a:r>
            <a:r>
              <a:rPr lang="en-US" sz="2000" dirty="0">
                <a:latin typeface="Candara" panose="020E0502030303020204" pitchFamily="34" charset="0"/>
              </a:rPr>
              <a:t>standardized by the </a:t>
            </a:r>
            <a:r>
              <a:rPr lang="en-US" sz="2000" b="1" dirty="0">
                <a:latin typeface="Candara" panose="020E0502030303020204" pitchFamily="34" charset="0"/>
              </a:rPr>
              <a:t>Worldwide Web Consortium</a:t>
            </a:r>
            <a:r>
              <a:rPr lang="en-US" sz="2000" dirty="0">
                <a:latin typeface="Candara" panose="020E0502030303020204" pitchFamily="34" charset="0"/>
              </a:rPr>
              <a:t> (</a:t>
            </a:r>
            <a:r>
              <a:rPr lang="en-US" sz="2000" b="1" dirty="0">
                <a:latin typeface="Candara" panose="020E0502030303020204" pitchFamily="34" charset="0"/>
              </a:rPr>
              <a:t>W3C</a:t>
            </a:r>
            <a:r>
              <a:rPr lang="en-US" sz="2000" dirty="0">
                <a:latin typeface="Candara" panose="020E0502030303020204" pitchFamily="34" charset="0"/>
              </a:rPr>
              <a:t>) for </a:t>
            </a:r>
            <a:r>
              <a:rPr lang="en-US" sz="2000" b="1" dirty="0" smtClean="0">
                <a:latin typeface="Candara" panose="020E0502030303020204" pitchFamily="34" charset="0"/>
              </a:rPr>
              <a:t>document</a:t>
            </a:r>
            <a:r>
              <a:rPr lang="en-US" sz="2000" dirty="0" smtClean="0">
                <a:latin typeface="Candara" panose="020E0502030303020204" pitchFamily="34" charset="0"/>
              </a:rPr>
              <a:t> </a:t>
            </a:r>
            <a:r>
              <a:rPr lang="en-US" sz="2000" dirty="0">
                <a:latin typeface="Candara" panose="020E0502030303020204" pitchFamily="34" charset="0"/>
              </a:rPr>
              <a:t>exchange </a:t>
            </a:r>
            <a:r>
              <a:rPr lang="en-US" sz="2000" dirty="0" smtClean="0">
                <a:latin typeface="Candara" panose="020E0502030303020204" pitchFamily="34" charset="0"/>
              </a:rPr>
              <a:t>in the </a:t>
            </a:r>
            <a:r>
              <a:rPr lang="en-US" sz="2000" dirty="0">
                <a:latin typeface="Candara" panose="020E0502030303020204" pitchFamily="34" charset="0"/>
              </a:rPr>
              <a:t>Web. </a:t>
            </a:r>
            <a:r>
              <a:rPr lang="en-US" sz="2000" b="1" dirty="0">
                <a:solidFill>
                  <a:srgbClr val="669900"/>
                </a:solidFill>
                <a:latin typeface="Candara" panose="020E0502030303020204" pitchFamily="34" charset="0"/>
              </a:rPr>
              <a:t>XML-based network management </a:t>
            </a:r>
            <a:r>
              <a:rPr lang="en-US" sz="2000" dirty="0">
                <a:latin typeface="Candara" panose="020E0502030303020204" pitchFamily="34" charset="0"/>
              </a:rPr>
              <a:t>is based on a network management </a:t>
            </a:r>
            <a:r>
              <a:rPr lang="en-US" sz="2000" b="1" dirty="0" smtClean="0">
                <a:latin typeface="Candara" panose="020E0502030303020204" pitchFamily="34" charset="0"/>
              </a:rPr>
              <a:t>method</a:t>
            </a:r>
            <a:r>
              <a:rPr lang="en-US" sz="2000" dirty="0">
                <a:latin typeface="Candara" panose="020E0502030303020204" pitchFamily="34" charset="0"/>
              </a:rPr>
              <a:t>, which defines </a:t>
            </a:r>
            <a:r>
              <a:rPr lang="en-US" sz="2000" b="1" dirty="0">
                <a:latin typeface="Candara" panose="020E0502030303020204" pitchFamily="34" charset="0"/>
              </a:rPr>
              <a:t>management information </a:t>
            </a:r>
            <a:r>
              <a:rPr lang="en-US" sz="2000" dirty="0">
                <a:latin typeface="Candara" panose="020E0502030303020204" pitchFamily="34" charset="0"/>
              </a:rPr>
              <a:t>by XML and the exchange of data for management in </a:t>
            </a:r>
            <a:r>
              <a:rPr lang="en-US" sz="2000" dirty="0" smtClean="0">
                <a:latin typeface="Candara" panose="020E0502030303020204" pitchFamily="34" charset="0"/>
              </a:rPr>
              <a:t>the form </a:t>
            </a:r>
            <a:r>
              <a:rPr lang="en-US" sz="2000" dirty="0">
                <a:latin typeface="Candara" panose="020E0502030303020204" pitchFamily="34" charset="0"/>
              </a:rPr>
              <a:t>of an XML document, and it uses an </a:t>
            </a:r>
            <a:r>
              <a:rPr lang="en-US" sz="2000" b="1" dirty="0">
                <a:latin typeface="Candara" panose="020E0502030303020204" pitchFamily="34" charset="0"/>
              </a:rPr>
              <a:t>XML document-processing standard method for </a:t>
            </a:r>
            <a:r>
              <a:rPr lang="en-US" sz="2000" b="1" dirty="0" smtClean="0">
                <a:latin typeface="Candara" panose="020E0502030303020204" pitchFamily="34" charset="0"/>
              </a:rPr>
              <a:t>processing data</a:t>
            </a:r>
            <a:r>
              <a:rPr lang="en-US" sz="2000" b="1" dirty="0">
                <a:latin typeface="Candara" panose="020E0502030303020204" pitchFamily="34" charset="0"/>
              </a:rPr>
              <a:t>.</a:t>
            </a:r>
          </a:p>
          <a:p>
            <a:pPr>
              <a:spcAft>
                <a:spcPts val="1200"/>
              </a:spcAft>
            </a:pPr>
            <a:r>
              <a:rPr lang="en-US" sz="2000" b="1" dirty="0">
                <a:solidFill>
                  <a:srgbClr val="669900"/>
                </a:solidFill>
                <a:latin typeface="Candara" panose="020E0502030303020204" pitchFamily="34" charset="0"/>
              </a:rPr>
              <a:t>Common Object Request Broker Architecture </a:t>
            </a:r>
            <a:r>
              <a:rPr lang="en-US" sz="2000" dirty="0">
                <a:latin typeface="Candara" panose="020E0502030303020204" pitchFamily="34" charset="0"/>
              </a:rPr>
              <a:t>(</a:t>
            </a:r>
            <a:r>
              <a:rPr lang="en-US" sz="2000" b="1" dirty="0">
                <a:solidFill>
                  <a:srgbClr val="669900"/>
                </a:solidFill>
                <a:latin typeface="Candara" panose="020E0502030303020204" pitchFamily="34" charset="0"/>
              </a:rPr>
              <a:t>CORBA</a:t>
            </a:r>
            <a:r>
              <a:rPr lang="en-US" sz="2000" dirty="0">
                <a:latin typeface="Candara" panose="020E0502030303020204" pitchFamily="34" charset="0"/>
              </a:rPr>
              <a:t>)-based Network Management is an </a:t>
            </a:r>
            <a:r>
              <a:rPr lang="en-US" sz="2000" b="1" dirty="0" smtClean="0">
                <a:latin typeface="Candara" panose="020E0502030303020204" pitchFamily="34" charset="0"/>
              </a:rPr>
              <a:t>object-oriented </a:t>
            </a:r>
            <a:r>
              <a:rPr lang="en-US" sz="2000" b="1" dirty="0">
                <a:latin typeface="Candara" panose="020E0502030303020204" pitchFamily="34" charset="0"/>
              </a:rPr>
              <a:t>client-server model</a:t>
            </a:r>
            <a:r>
              <a:rPr lang="en-US" sz="2000" dirty="0">
                <a:latin typeface="Candara" panose="020E0502030303020204" pitchFamily="34" charset="0"/>
              </a:rPr>
              <a:t> that uses CORBA. The objects </a:t>
            </a:r>
            <a:r>
              <a:rPr lang="en-US" sz="2000" dirty="0" smtClean="0">
                <a:latin typeface="Candara" panose="020E0502030303020204" pitchFamily="34" charset="0"/>
              </a:rPr>
              <a:t>are </a:t>
            </a:r>
            <a:r>
              <a:rPr lang="en-US" sz="2000" dirty="0">
                <a:latin typeface="Candara" panose="020E0502030303020204" pitchFamily="34" charset="0"/>
              </a:rPr>
              <a:t>defined using </a:t>
            </a:r>
            <a:r>
              <a:rPr lang="en-US" sz="2000" b="1" dirty="0">
                <a:latin typeface="Candara" panose="020E0502030303020204" pitchFamily="34" charset="0"/>
              </a:rPr>
              <a:t>Interface </a:t>
            </a:r>
            <a:r>
              <a:rPr lang="en-US" sz="2000" b="1" dirty="0" smtClean="0">
                <a:latin typeface="Candara" panose="020E0502030303020204" pitchFamily="34" charset="0"/>
              </a:rPr>
              <a:t>Description Language </a:t>
            </a:r>
            <a:r>
              <a:rPr lang="en-US" sz="2000" dirty="0">
                <a:latin typeface="Candara" panose="020E0502030303020204" pitchFamily="34" charset="0"/>
              </a:rPr>
              <a:t>(</a:t>
            </a:r>
            <a:r>
              <a:rPr lang="en-US" sz="2000" b="1" dirty="0">
                <a:latin typeface="Candara" panose="020E0502030303020204" pitchFamily="34" charset="0"/>
              </a:rPr>
              <a:t>IDL</a:t>
            </a:r>
            <a:r>
              <a:rPr lang="en-US" sz="2000" dirty="0">
                <a:latin typeface="Candara" panose="020E0502030303020204" pitchFamily="34" charset="0"/>
              </a:rPr>
              <a:t>) and uses a distributed managed objects architecture.</a:t>
            </a:r>
          </a:p>
          <a:p>
            <a:pPr>
              <a:spcAft>
                <a:spcPts val="1200"/>
              </a:spcAft>
            </a:pPr>
            <a:r>
              <a:rPr lang="en-US" sz="2000" dirty="0">
                <a:latin typeface="Candara" panose="020E0502030303020204" pitchFamily="34" charset="0"/>
              </a:rPr>
              <a:t>With the </a:t>
            </a:r>
            <a:r>
              <a:rPr lang="en-US" sz="2000" b="1" dirty="0">
                <a:latin typeface="Candara" panose="020E0502030303020204" pitchFamily="34" charset="0"/>
              </a:rPr>
              <a:t>Web-based management system</a:t>
            </a:r>
            <a:r>
              <a:rPr lang="en-US" sz="2000" dirty="0">
                <a:latin typeface="Candara" panose="020E0502030303020204" pitchFamily="34" charset="0"/>
              </a:rPr>
              <a:t>, not only can object-oriented technology be </a:t>
            </a:r>
            <a:r>
              <a:rPr lang="en-US" sz="2000" dirty="0" smtClean="0">
                <a:latin typeface="Candara" panose="020E0502030303020204" pitchFamily="34" charset="0"/>
              </a:rPr>
              <a:t>implemented but </a:t>
            </a:r>
            <a:r>
              <a:rPr lang="en-US" sz="2000" dirty="0">
                <a:latin typeface="Candara" panose="020E0502030303020204" pitchFamily="34" charset="0"/>
              </a:rPr>
              <a:t>also the </a:t>
            </a:r>
            <a:r>
              <a:rPr lang="en-US" sz="2000" b="1" dirty="0">
                <a:latin typeface="Candara" panose="020E0502030303020204" pitchFamily="34" charset="0"/>
              </a:rPr>
              <a:t>dedicated workstation constraint </a:t>
            </a:r>
            <a:r>
              <a:rPr lang="en-US" sz="2000" dirty="0">
                <a:latin typeface="Candara" panose="020E0502030303020204" pitchFamily="34" charset="0"/>
              </a:rPr>
              <a:t>is removed by the use of a Web browser. However, </a:t>
            </a:r>
            <a:r>
              <a:rPr lang="en-US" sz="2000" dirty="0" smtClean="0">
                <a:latin typeface="Candara" panose="020E0502030303020204" pitchFamily="34" charset="0"/>
              </a:rPr>
              <a:t>which object-oriented </a:t>
            </a:r>
            <a:r>
              <a:rPr lang="en-US" sz="2000" dirty="0">
                <a:latin typeface="Candara" panose="020E0502030303020204" pitchFamily="34" charset="0"/>
              </a:rPr>
              <a:t>technology should an </a:t>
            </a:r>
            <a:r>
              <a:rPr lang="en-US" sz="2000" dirty="0" smtClean="0">
                <a:latin typeface="Candara" panose="020E0502030303020204" pitchFamily="34" charset="0"/>
              </a:rPr>
              <a:t>IT manager </a:t>
            </a:r>
            <a:r>
              <a:rPr lang="en-US" sz="2000" dirty="0">
                <a:latin typeface="Candara" panose="020E0502030303020204" pitchFamily="34" charset="0"/>
              </a:rPr>
              <a:t>choose? There is no clear-cut answer to this </a:t>
            </a:r>
            <a:r>
              <a:rPr lang="en-US" sz="2000" dirty="0" smtClean="0">
                <a:latin typeface="Candara" panose="020E0502030303020204" pitchFamily="34" charset="0"/>
              </a:rPr>
              <a:t>question, and </a:t>
            </a:r>
            <a:r>
              <a:rPr lang="en-US" sz="2000" dirty="0">
                <a:latin typeface="Candara" panose="020E0502030303020204" pitchFamily="34" charset="0"/>
              </a:rPr>
              <a:t>different vendors have implemented NMSs using different technologies for different applications</a:t>
            </a:r>
            <a:r>
              <a:rPr lang="en-US" sz="2000" dirty="0" smtClean="0">
                <a:latin typeface="Candara" panose="020E0502030303020204" pitchFamily="34" charset="0"/>
              </a:rPr>
              <a:t>.</a:t>
            </a:r>
          </a:p>
        </p:txBody>
      </p:sp>
      <p:sp>
        <p:nvSpPr>
          <p:cNvPr id="5" name="5-Point Star 4"/>
          <p:cNvSpPr/>
          <p:nvPr/>
        </p:nvSpPr>
        <p:spPr>
          <a:xfrm>
            <a:off x="11143488" y="146304"/>
            <a:ext cx="804672" cy="609600"/>
          </a:xfrm>
          <a:prstGeom prst="star5">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89290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6748</Words>
  <Application>Microsoft Office PowerPoint</Application>
  <PresentationFormat>Custom</PresentationFormat>
  <Paragraphs>773</Paragraphs>
  <Slides>64</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Candara</vt:lpstr>
      <vt:lpstr>Times New Roman</vt:lpstr>
      <vt:lpstr>Wingdings</vt:lpstr>
      <vt:lpstr>Default Design</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7781</dc:creator>
  <cp:lastModifiedBy>dell</cp:lastModifiedBy>
  <cp:revision>57</cp:revision>
  <cp:lastPrinted>2017-05-07T12:05:15Z</cp:lastPrinted>
  <dcterms:modified xsi:type="dcterms:W3CDTF">2017-05-07T12:27:47Z</dcterms:modified>
</cp:coreProperties>
</file>